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sldIdLst>
    <p:sldId id="257" r:id="rId6"/>
    <p:sldId id="475" r:id="rId7"/>
    <p:sldId id="502" r:id="rId8"/>
    <p:sldId id="473" r:id="rId9"/>
    <p:sldId id="495" r:id="rId10"/>
    <p:sldId id="500" r:id="rId11"/>
    <p:sldId id="498" r:id="rId12"/>
    <p:sldId id="496" r:id="rId13"/>
    <p:sldId id="492" r:id="rId14"/>
    <p:sldId id="494" r:id="rId15"/>
    <p:sldId id="499" r:id="rId16"/>
    <p:sldId id="501"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Cooper-Woodhouse" initials="JC" lastIdx="25" clrIdx="0">
    <p:extLst/>
  </p:cmAuthor>
  <p:cmAuthor id="2" name="Nicky McCreanor" initials="NM" lastIdx="76" clrIdx="1">
    <p:extLst/>
  </p:cmAuthor>
  <p:cmAuthor id="3" name="Teresa Evans-Turner" initials="TE" lastIdx="14" clrIdx="2">
    <p:extLst/>
  </p:cmAuthor>
  <p:cmAuthor id="4" name="Kimberly Omandap" initials="KO" lastIdx="19" clrIdx="3">
    <p:extLst/>
  </p:cmAuthor>
  <p:cmAuthor id="5" name="Donna Jones" initials="DJ" lastIdx="34"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A7A"/>
    <a:srgbClr val="DCC1E9"/>
    <a:srgbClr val="DCC5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86" autoAdjust="0"/>
    <p:restoredTop sz="49874" autoAdjust="0"/>
  </p:normalViewPr>
  <p:slideViewPr>
    <p:cSldViewPr snapToGrid="0">
      <p:cViewPr varScale="1">
        <p:scale>
          <a:sx n="48" d="100"/>
          <a:sy n="48" d="100"/>
        </p:scale>
        <p:origin x="-1574" y="-82"/>
      </p:cViewPr>
      <p:guideLst>
        <p:guide orient="horz" pos="2160"/>
        <p:guide pos="3840"/>
      </p:guideLst>
    </p:cSldViewPr>
  </p:slideViewPr>
  <p:outlineViewPr>
    <p:cViewPr>
      <p:scale>
        <a:sx n="33" d="100"/>
        <a:sy n="33" d="100"/>
      </p:scale>
      <p:origin x="0" y="-2178"/>
    </p:cViewPr>
  </p:outlineViewPr>
  <p:notesTextViewPr>
    <p:cViewPr>
      <p:scale>
        <a:sx n="125" d="100"/>
        <a:sy n="125" d="100"/>
      </p:scale>
      <p:origin x="0" y="0"/>
    </p:cViewPr>
  </p:notesTextViewPr>
  <p:sorterViewPr>
    <p:cViewPr>
      <p:scale>
        <a:sx n="80" d="100"/>
        <a:sy n="80" d="100"/>
      </p:scale>
      <p:origin x="0" y="0"/>
    </p:cViewPr>
  </p:sorterViewPr>
  <p:notesViewPr>
    <p:cSldViewPr snapToGrid="0">
      <p:cViewPr varScale="1">
        <p:scale>
          <a:sx n="78" d="100"/>
          <a:sy n="78" d="100"/>
        </p:scale>
        <p:origin x="2391"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40289A4-06C3-4E31-BA4F-8B14C4AA082D}" type="datetimeFigureOut">
              <a:rPr lang="en-NZ" smtClean="0"/>
              <a:t>27/06/2018</a:t>
            </a:fld>
            <a:endParaRPr lang="en-NZ"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2DBAD6-7B26-4AB6-9493-B2B0530FFB41}" type="slidenum">
              <a:rPr lang="en-NZ" smtClean="0"/>
              <a:t>‹#›</a:t>
            </a:fld>
            <a:endParaRPr lang="en-NZ" dirty="0"/>
          </a:p>
        </p:txBody>
      </p:sp>
    </p:spTree>
    <p:extLst>
      <p:ext uri="{BB962C8B-B14F-4D97-AF65-F5344CB8AC3E}">
        <p14:creationId xmlns:p14="http://schemas.microsoft.com/office/powerpoint/2010/main" val="294194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tats.govt.nz/services/information-cent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08D4D4B-0AE9-42B1-8424-9978DF9F73A0}" type="slidenum">
              <a:rPr lang="en-NZ" smtClean="0">
                <a:solidFill>
                  <a:prstClr val="black"/>
                </a:solidFill>
              </a:rPr>
              <a:pPr/>
              <a:t>1</a:t>
            </a:fld>
            <a:endParaRPr lang="en-NZ" dirty="0">
              <a:solidFill>
                <a:prstClr val="black"/>
              </a:solidFill>
            </a:endParaRPr>
          </a:p>
        </p:txBody>
      </p:sp>
    </p:spTree>
    <p:extLst>
      <p:ext uri="{BB962C8B-B14F-4D97-AF65-F5344CB8AC3E}">
        <p14:creationId xmlns:p14="http://schemas.microsoft.com/office/powerpoint/2010/main" val="299886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10</a:t>
            </a:fld>
            <a:endParaRPr lang="en-NZ" dirty="0"/>
          </a:p>
        </p:txBody>
      </p:sp>
    </p:spTree>
    <p:extLst>
      <p:ext uri="{BB962C8B-B14F-4D97-AF65-F5344CB8AC3E}">
        <p14:creationId xmlns:p14="http://schemas.microsoft.com/office/powerpoint/2010/main" val="1800907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11</a:t>
            </a:fld>
            <a:endParaRPr lang="en-NZ" dirty="0"/>
          </a:p>
        </p:txBody>
      </p:sp>
    </p:spTree>
    <p:extLst>
      <p:ext uri="{BB962C8B-B14F-4D97-AF65-F5344CB8AC3E}">
        <p14:creationId xmlns:p14="http://schemas.microsoft.com/office/powerpoint/2010/main" val="110981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12</a:t>
            </a:fld>
            <a:endParaRPr lang="en-NZ" dirty="0"/>
          </a:p>
        </p:txBody>
      </p:sp>
    </p:spTree>
    <p:extLst>
      <p:ext uri="{BB962C8B-B14F-4D97-AF65-F5344CB8AC3E}">
        <p14:creationId xmlns:p14="http://schemas.microsoft.com/office/powerpoint/2010/main" val="7461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2</a:t>
            </a:fld>
            <a:endParaRPr lang="en-NZ" dirty="0"/>
          </a:p>
        </p:txBody>
      </p:sp>
    </p:spTree>
    <p:extLst>
      <p:ext uri="{BB962C8B-B14F-4D97-AF65-F5344CB8AC3E}">
        <p14:creationId xmlns:p14="http://schemas.microsoft.com/office/powerpoint/2010/main" val="3849845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3</a:t>
            </a:fld>
            <a:endParaRPr lang="en-NZ" dirty="0"/>
          </a:p>
        </p:txBody>
      </p:sp>
    </p:spTree>
    <p:extLst>
      <p:ext uri="{BB962C8B-B14F-4D97-AF65-F5344CB8AC3E}">
        <p14:creationId xmlns:p14="http://schemas.microsoft.com/office/powerpoint/2010/main" val="169772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000" dirty="0"/>
          </a:p>
        </p:txBody>
      </p:sp>
      <p:sp>
        <p:nvSpPr>
          <p:cNvPr id="4" name="Slide Number Placeholder 3"/>
          <p:cNvSpPr>
            <a:spLocks noGrp="1"/>
          </p:cNvSpPr>
          <p:nvPr>
            <p:ph type="sldNum" sz="quarter" idx="10"/>
          </p:nvPr>
        </p:nvSpPr>
        <p:spPr/>
        <p:txBody>
          <a:bodyPr/>
          <a:lstStyle/>
          <a:p>
            <a:fld id="{FF2DBAD6-7B26-4AB6-9493-B2B0530FFB41}" type="slidenum">
              <a:rPr lang="en-NZ" smtClean="0"/>
              <a:t>4</a:t>
            </a:fld>
            <a:endParaRPr lang="en-NZ" dirty="0"/>
          </a:p>
        </p:txBody>
      </p:sp>
    </p:spTree>
    <p:extLst>
      <p:ext uri="{BB962C8B-B14F-4D97-AF65-F5344CB8AC3E}">
        <p14:creationId xmlns:p14="http://schemas.microsoft.com/office/powerpoint/2010/main" val="411713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5</a:t>
            </a:fld>
            <a:endParaRPr lang="en-NZ" dirty="0"/>
          </a:p>
        </p:txBody>
      </p:sp>
    </p:spTree>
    <p:extLst>
      <p:ext uri="{BB962C8B-B14F-4D97-AF65-F5344CB8AC3E}">
        <p14:creationId xmlns:p14="http://schemas.microsoft.com/office/powerpoint/2010/main" val="54442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2018 Census data will also be linked to the IDI as a priority product given the demand for updated and new time series information in the IDI.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Other microdata products incorporating 2018 Census will be available including;</a:t>
            </a:r>
          </a:p>
          <a:p>
            <a:pPr lvl="0"/>
            <a:r>
              <a:rPr lang="en-NZ" sz="1200" kern="1200" dirty="0">
                <a:solidFill>
                  <a:schemeClr val="tx1"/>
                </a:solidFill>
                <a:effectLst/>
                <a:latin typeface="+mn-lt"/>
                <a:ea typeface="+mn-ea"/>
                <a:cs typeface="+mn-cs"/>
              </a:rPr>
              <a:t> - standard</a:t>
            </a:r>
            <a:r>
              <a:rPr lang="en-NZ" sz="120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datasets: all census variables including variables related</a:t>
            </a:r>
            <a:r>
              <a:rPr lang="en-NZ" sz="120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to how the data is processed</a:t>
            </a:r>
          </a:p>
          <a:p>
            <a:pPr lvl="0"/>
            <a:r>
              <a:rPr lang="en-NZ" sz="1200" kern="1200" dirty="0">
                <a:solidFill>
                  <a:schemeClr val="tx1"/>
                </a:solidFill>
                <a:effectLst/>
                <a:latin typeface="+mn-lt"/>
                <a:ea typeface="+mn-ea"/>
                <a:cs typeface="+mn-cs"/>
              </a:rPr>
              <a:t> - longitudinal census dataset: linking data from 1981–2018 Censuses.</a:t>
            </a:r>
          </a:p>
          <a:p>
            <a:pPr lvl="0"/>
            <a:endParaRPr lang="en-NZ" sz="1200" kern="1200" dirty="0">
              <a:solidFill>
                <a:schemeClr val="tx1"/>
              </a:solidFill>
              <a:effectLst/>
              <a:latin typeface="+mn-lt"/>
              <a:ea typeface="+mn-ea"/>
              <a:cs typeface="+mn-cs"/>
            </a:endParaRPr>
          </a:p>
          <a:p>
            <a:pPr lvl="0"/>
            <a:r>
              <a:rPr lang="en-NZ" sz="1200" kern="1200" dirty="0" err="1">
                <a:solidFill>
                  <a:schemeClr val="tx1"/>
                </a:solidFill>
                <a:effectLst/>
                <a:latin typeface="+mn-lt"/>
                <a:ea typeface="+mn-ea"/>
                <a:cs typeface="+mn-cs"/>
              </a:rPr>
              <a:t>Microdata</a:t>
            </a:r>
            <a:r>
              <a:rPr lang="en-NZ" sz="1200" kern="1200" dirty="0">
                <a:solidFill>
                  <a:schemeClr val="tx1"/>
                </a:solidFill>
                <a:effectLst/>
                <a:latin typeface="+mn-lt"/>
                <a:ea typeface="+mn-ea"/>
                <a:cs typeface="+mn-cs"/>
              </a:rPr>
              <a:t> Products</a:t>
            </a:r>
            <a:r>
              <a:rPr lang="en-NZ" sz="1200" kern="1200" baseline="0" dirty="0">
                <a:solidFill>
                  <a:schemeClr val="tx1"/>
                </a:solidFill>
                <a:effectLst/>
                <a:latin typeface="+mn-lt"/>
                <a:ea typeface="+mn-ea"/>
                <a:cs typeface="+mn-cs"/>
              </a:rPr>
              <a:t> that have been reviewed: due to low uptake and low ‘usefulness’ scores:</a:t>
            </a:r>
            <a:endParaRPr lang="en-NZ" sz="1200" kern="1200" dirty="0">
              <a:solidFill>
                <a:schemeClr val="tx1"/>
              </a:solidFill>
              <a:effectLst/>
              <a:latin typeface="+mn-lt"/>
              <a:ea typeface="+mn-ea"/>
              <a:cs typeface="+mn-cs"/>
            </a:endParaRPr>
          </a:p>
          <a:p>
            <a:pPr lvl="0"/>
            <a:r>
              <a:rPr lang="en-NZ" sz="1200" kern="1200" dirty="0">
                <a:solidFill>
                  <a:schemeClr val="tx1"/>
                </a:solidFill>
                <a:effectLst/>
                <a:latin typeface="+mn-lt"/>
                <a:ea typeface="+mn-ea"/>
                <a:cs typeface="+mn-cs"/>
              </a:rPr>
              <a:t>- A CURF is a </a:t>
            </a:r>
            <a:r>
              <a:rPr lang="en-NZ" sz="1200" kern="1200" dirty="0" err="1">
                <a:solidFill>
                  <a:schemeClr val="tx1"/>
                </a:solidFill>
                <a:effectLst/>
                <a:latin typeface="+mn-lt"/>
                <a:ea typeface="+mn-ea"/>
                <a:cs typeface="+mn-cs"/>
              </a:rPr>
              <a:t>Confidentialised</a:t>
            </a:r>
            <a:r>
              <a:rPr lang="en-NZ" sz="1200" kern="1200" dirty="0">
                <a:solidFill>
                  <a:schemeClr val="tx1"/>
                </a:solidFill>
                <a:effectLst/>
                <a:latin typeface="+mn-lt"/>
                <a:ea typeface="+mn-ea"/>
                <a:cs typeface="+mn-cs"/>
              </a:rPr>
              <a:t> Unit Record File: a sample of unit record data modified for confidentiality while maintaining integrity of the data. The 2013 Census CURF was based on a 5% sample of respondents. The</a:t>
            </a:r>
            <a:r>
              <a:rPr lang="en-NZ" sz="1200" kern="1200" baseline="0" dirty="0">
                <a:solidFill>
                  <a:schemeClr val="tx1"/>
                </a:solidFill>
                <a:effectLst/>
                <a:latin typeface="+mn-lt"/>
                <a:ea typeface="+mn-ea"/>
                <a:cs typeface="+mn-cs"/>
              </a:rPr>
              <a:t> </a:t>
            </a:r>
            <a:r>
              <a:rPr lang="en-NZ" sz="1200" kern="1200" dirty="0">
                <a:solidFill>
                  <a:schemeClr val="tx1"/>
                </a:solidFill>
                <a:effectLst/>
                <a:latin typeface="+mn-lt"/>
                <a:ea typeface="+mn-ea"/>
                <a:cs typeface="+mn-cs"/>
              </a:rPr>
              <a:t>uptake of the 2013 Census CURF was very low (the 2nd lowest usefulness score in a recent review). This may be due to our existing </a:t>
            </a:r>
            <a:r>
              <a:rPr lang="en-NZ" sz="1200" kern="1200" dirty="0" err="1">
                <a:solidFill>
                  <a:schemeClr val="tx1"/>
                </a:solidFill>
                <a:effectLst/>
                <a:latin typeface="+mn-lt"/>
                <a:ea typeface="+mn-ea"/>
                <a:cs typeface="+mn-cs"/>
              </a:rPr>
              <a:t>microdata</a:t>
            </a:r>
            <a:r>
              <a:rPr lang="en-NZ" sz="1200" kern="1200" dirty="0">
                <a:solidFill>
                  <a:schemeClr val="tx1"/>
                </a:solidFill>
                <a:effectLst/>
                <a:latin typeface="+mn-lt"/>
                <a:ea typeface="+mn-ea"/>
                <a:cs typeface="+mn-cs"/>
              </a:rPr>
              <a:t> products better serving the needs of researchers. For this reason, it is not proposed that we will produce a 2018 Census CURF.</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 - A SURF is a Synthetic unit-record file:</a:t>
            </a:r>
            <a:r>
              <a:rPr lang="en-NZ" sz="1200" kern="1200" baseline="0" dirty="0">
                <a:solidFill>
                  <a:schemeClr val="tx1"/>
                </a:solidFill>
                <a:effectLst/>
                <a:latin typeface="+mn-lt"/>
                <a:ea typeface="+mn-ea"/>
                <a:cs typeface="+mn-cs"/>
              </a:rPr>
              <a:t> generated using statistical techniques to give similar characteristics to respondents, to give insight into relationships between variables, but still prevents unintentional disclosure of individual identity. As with CURF, this product has had a low uptake (lowest usefulness score in the same review of </a:t>
            </a:r>
            <a:r>
              <a:rPr lang="en-NZ" sz="1200" kern="1200" baseline="0" dirty="0" err="1">
                <a:solidFill>
                  <a:schemeClr val="tx1"/>
                </a:solidFill>
                <a:effectLst/>
                <a:latin typeface="+mn-lt"/>
                <a:ea typeface="+mn-ea"/>
                <a:cs typeface="+mn-cs"/>
              </a:rPr>
              <a:t>microdata</a:t>
            </a:r>
            <a:r>
              <a:rPr lang="en-NZ" sz="1200" kern="1200" baseline="0" dirty="0">
                <a:solidFill>
                  <a:schemeClr val="tx1"/>
                </a:solidFill>
                <a:effectLst/>
                <a:latin typeface="+mn-lt"/>
                <a:ea typeface="+mn-ea"/>
                <a:cs typeface="+mn-cs"/>
              </a:rPr>
              <a:t> products). </a:t>
            </a:r>
            <a:r>
              <a:rPr lang="en-NZ" sz="1200" kern="1200" dirty="0">
                <a:solidFill>
                  <a:schemeClr val="tx1"/>
                </a:solidFill>
                <a:effectLst/>
                <a:latin typeface="+mn-lt"/>
                <a:ea typeface="+mn-ea"/>
                <a:cs typeface="+mn-cs"/>
              </a:rPr>
              <a:t>Before we commit to producing a SURF for 2018 Census we want to explore ways to make this product more useful. What supporting information (for example, sample exercises, R packages, metadata) would increase the SURFs usefulness?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6</a:t>
            </a:fld>
            <a:endParaRPr lang="en-NZ" dirty="0"/>
          </a:p>
        </p:txBody>
      </p:sp>
    </p:spTree>
    <p:extLst>
      <p:ext uri="{BB962C8B-B14F-4D97-AF65-F5344CB8AC3E}">
        <p14:creationId xmlns:p14="http://schemas.microsoft.com/office/powerpoint/2010/main" val="361114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Customised data services</a:t>
            </a:r>
          </a:p>
          <a:p>
            <a:r>
              <a:rPr lang="en-NZ" sz="1200" kern="1200" dirty="0">
                <a:solidFill>
                  <a:schemeClr val="tx1"/>
                </a:solidFill>
                <a:effectLst/>
                <a:latin typeface="+mn-lt"/>
                <a:ea typeface="+mn-ea"/>
                <a:cs typeface="+mn-cs"/>
              </a:rPr>
              <a:t>Customised tables are designed specifically for a particular research project. They only contain the population and variables of interest, at the level of detail requested (or granted). </a:t>
            </a:r>
          </a:p>
          <a:p>
            <a:r>
              <a:rPr lang="en-NZ" sz="1200" kern="1200" dirty="0">
                <a:solidFill>
                  <a:schemeClr val="tx1"/>
                </a:solidFill>
                <a:effectLst/>
                <a:latin typeface="+mn-lt"/>
                <a:ea typeface="+mn-ea"/>
                <a:cs typeface="+mn-cs"/>
              </a:rPr>
              <a:t>There is a cost based on an hourly rate for customised data services. We encourage users of customised data services to collaborate with each other on joint data requests, to reduce costs. Customers can pre-order data to speed up delivery after release.</a:t>
            </a:r>
          </a:p>
          <a:p>
            <a:endParaRPr lang="en-NZ" sz="1200" kern="1200" dirty="0">
              <a:solidFill>
                <a:schemeClr val="tx1"/>
              </a:solidFill>
              <a:effectLst/>
              <a:latin typeface="+mn-lt"/>
              <a:ea typeface="+mn-ea"/>
              <a:cs typeface="+mn-cs"/>
            </a:endParaRPr>
          </a:p>
          <a:p>
            <a:r>
              <a:rPr lang="en-NZ" sz="1200" b="1" kern="1200" dirty="0">
                <a:solidFill>
                  <a:schemeClr val="tx1"/>
                </a:solidFill>
                <a:effectLst/>
                <a:latin typeface="+mn-lt"/>
                <a:ea typeface="+mn-ea"/>
                <a:cs typeface="+mn-cs"/>
              </a:rPr>
              <a:t>Information services</a:t>
            </a:r>
          </a:p>
          <a:p>
            <a:r>
              <a:rPr lang="en-NZ" sz="1200" kern="1200" dirty="0">
                <a:solidFill>
                  <a:schemeClr val="tx1"/>
                </a:solidFill>
                <a:effectLst/>
                <a:latin typeface="+mn-lt"/>
                <a:ea typeface="+mn-ea"/>
                <a:cs typeface="+mn-cs"/>
              </a:rPr>
              <a:t>Our Information centre staff know what information is available and how it can best be used. Contact details for the </a:t>
            </a:r>
            <a:r>
              <a:rPr lang="en-NZ" sz="1200" u="sng" kern="1200" dirty="0">
                <a:solidFill>
                  <a:schemeClr val="tx1"/>
                </a:solidFill>
                <a:effectLst/>
                <a:latin typeface="+mn-lt"/>
                <a:ea typeface="+mn-ea"/>
                <a:cs typeface="+mn-cs"/>
                <a:hlinkClick r:id="rId3"/>
              </a:rPr>
              <a:t>Information centre</a:t>
            </a:r>
            <a:r>
              <a:rPr lang="en-NZ" sz="1200" kern="1200" dirty="0">
                <a:solidFill>
                  <a:schemeClr val="tx1"/>
                </a:solidFill>
                <a:effectLst/>
                <a:latin typeface="+mn-lt"/>
                <a:ea typeface="+mn-ea"/>
                <a:cs typeface="+mn-cs"/>
              </a:rPr>
              <a:t> are available on our website.</a:t>
            </a:r>
          </a:p>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2DBAD6-7B26-4AB6-9493-B2B0530FFB41}" type="slidenum">
              <a:rPr lang="en-NZ" smtClean="0"/>
              <a:t>7</a:t>
            </a:fld>
            <a:endParaRPr lang="en-NZ" dirty="0"/>
          </a:p>
        </p:txBody>
      </p:sp>
    </p:spTree>
    <p:extLst>
      <p:ext uri="{BB962C8B-B14F-4D97-AF65-F5344CB8AC3E}">
        <p14:creationId xmlns:p14="http://schemas.microsoft.com/office/powerpoint/2010/main" val="30007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F2DBAD6-7B26-4AB6-9493-B2B0530FFB41}" type="slidenum">
              <a:rPr lang="en-NZ" smtClean="0"/>
              <a:t>8</a:t>
            </a:fld>
            <a:endParaRPr lang="en-NZ" dirty="0"/>
          </a:p>
        </p:txBody>
      </p:sp>
    </p:spTree>
    <p:extLst>
      <p:ext uri="{BB962C8B-B14F-4D97-AF65-F5344CB8AC3E}">
        <p14:creationId xmlns:p14="http://schemas.microsoft.com/office/powerpoint/2010/main" val="352734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F2DBAD6-7B26-4AB6-9493-B2B0530FFB41}" type="slidenum">
              <a:rPr lang="en-NZ" smtClean="0"/>
              <a:t>9</a:t>
            </a:fld>
            <a:endParaRPr lang="en-NZ" dirty="0"/>
          </a:p>
        </p:txBody>
      </p:sp>
    </p:spTree>
    <p:extLst>
      <p:ext uri="{BB962C8B-B14F-4D97-AF65-F5344CB8AC3E}">
        <p14:creationId xmlns:p14="http://schemas.microsoft.com/office/powerpoint/2010/main" val="4016540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39118" y="6057604"/>
            <a:ext cx="2743200" cy="365125"/>
          </a:xfrm>
          <a:prstGeom prst="rect">
            <a:avLst/>
          </a:prstGeom>
        </p:spPr>
        <p:txBody>
          <a:bodyPr/>
          <a:lstStyle>
            <a:lvl1pPr>
              <a:defRPr lang="en-US" sz="2000" kern="1200" smtClean="0">
                <a:solidFill>
                  <a:schemeClr val="tx1"/>
                </a:solidFill>
                <a:latin typeface="Arial" charset="0"/>
                <a:ea typeface="Arial" charset="0"/>
                <a:cs typeface="Arial" charset="0"/>
              </a:defRPr>
            </a:lvl1pPr>
          </a:lstStyle>
          <a:p>
            <a:endParaRPr lang="en-NZ"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EA2CF9-65F6-BA4A-8DE2-71CF41706890}" type="slidenum">
              <a:rPr lang="en-US">
                <a:solidFill>
                  <a:prstClr val="black"/>
                </a:solidFill>
              </a:rPr>
              <a:pPr/>
              <a:t>‹#›</a:t>
            </a:fld>
            <a:endParaRPr lang="en-US" dirty="0">
              <a:solidFill>
                <a:prstClr val="black"/>
              </a:solidFill>
            </a:endParaRPr>
          </a:p>
        </p:txBody>
      </p:sp>
      <p:grpSp>
        <p:nvGrpSpPr>
          <p:cNvPr id="11" name="Group 10"/>
          <p:cNvGrpSpPr/>
          <p:nvPr userDrawn="1"/>
        </p:nvGrpSpPr>
        <p:grpSpPr>
          <a:xfrm>
            <a:off x="7287664" y="0"/>
            <a:ext cx="4901184" cy="6858000"/>
            <a:chOff x="7287664" y="0"/>
            <a:chExt cx="4901184" cy="685800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7664" y="0"/>
              <a:ext cx="4901184"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30719" y="3124200"/>
              <a:ext cx="1816608" cy="609600"/>
            </a:xfrm>
            <a:prstGeom prst="rect">
              <a:avLst/>
            </a:prstGeom>
          </p:spPr>
        </p:pic>
      </p:grpSp>
      <p:sp>
        <p:nvSpPr>
          <p:cNvPr id="17" name="Subtitle 2"/>
          <p:cNvSpPr>
            <a:spLocks noGrp="1"/>
          </p:cNvSpPr>
          <p:nvPr>
            <p:ph type="subTitle" idx="1"/>
          </p:nvPr>
        </p:nvSpPr>
        <p:spPr>
          <a:xfrm>
            <a:off x="439118" y="3350539"/>
            <a:ext cx="5907025" cy="1655762"/>
          </a:xfrm>
        </p:spPr>
        <p:txBody>
          <a:bodyPr/>
          <a:lstStyle>
            <a:lvl1pPr marL="0" indent="0" algn="l">
              <a:buNone/>
              <a:defRPr lang="en-US" sz="3000" kern="1200" smtClean="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8" name="Title 1"/>
          <p:cNvSpPr>
            <a:spLocks noGrp="1"/>
          </p:cNvSpPr>
          <p:nvPr>
            <p:ph type="ctrTitle"/>
          </p:nvPr>
        </p:nvSpPr>
        <p:spPr>
          <a:xfrm>
            <a:off x="439118" y="968889"/>
            <a:ext cx="5907025" cy="2387600"/>
          </a:xfrm>
        </p:spPr>
        <p:txBody>
          <a:bodyPr anchor="b"/>
          <a:lstStyle>
            <a:lvl1pPr algn="l">
              <a:defRPr lang="en-US" sz="4400" b="1" kern="1200" dirty="0" smtClean="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33832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White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4686" y="1482030"/>
            <a:ext cx="5601314" cy="4115206"/>
          </a:xfrm>
        </p:spPr>
        <p:txBody>
          <a:bodyPr anchor="b" anchorCtr="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07828912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act White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4686" y="3333600"/>
            <a:ext cx="5601314" cy="1094021"/>
          </a:xfrm>
        </p:spPr>
        <p:txBody>
          <a:bodyPr anchor="t" anchorCtr="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
        <p:nvSpPr>
          <p:cNvPr id="4" name="Text Placeholder 3"/>
          <p:cNvSpPr>
            <a:spLocks noGrp="1"/>
          </p:cNvSpPr>
          <p:nvPr>
            <p:ph type="body" sz="quarter" idx="12"/>
          </p:nvPr>
        </p:nvSpPr>
        <p:spPr>
          <a:xfrm>
            <a:off x="493199" y="4316399"/>
            <a:ext cx="3337655" cy="1516509"/>
          </a:xfr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9" name="Text Placeholder 3"/>
          <p:cNvSpPr>
            <a:spLocks noGrp="1"/>
          </p:cNvSpPr>
          <p:nvPr>
            <p:ph type="body" sz="quarter" idx="13"/>
          </p:nvPr>
        </p:nvSpPr>
        <p:spPr>
          <a:xfrm>
            <a:off x="4363199" y="4316400"/>
            <a:ext cx="3462139" cy="1516509"/>
          </a:xfr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
        <p:nvSpPr>
          <p:cNvPr id="15" name="Text Placeholder 3"/>
          <p:cNvSpPr>
            <a:spLocks noGrp="1"/>
          </p:cNvSpPr>
          <p:nvPr>
            <p:ph type="body" sz="quarter" idx="14"/>
          </p:nvPr>
        </p:nvSpPr>
        <p:spPr>
          <a:xfrm>
            <a:off x="8204400" y="4316400"/>
            <a:ext cx="3462139" cy="1516509"/>
          </a:xfr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301447577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White Purpl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602A7A">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hasCustomPrompt="1"/>
          </p:nvPr>
        </p:nvSpPr>
        <p:spPr>
          <a:xfrm>
            <a:off x="494686" y="1482030"/>
            <a:ext cx="5601314" cy="4115206"/>
          </a:xfrm>
        </p:spPr>
        <p:txBody>
          <a:bodyPr anchor="b" anchorCtr="0"/>
          <a:lstStyle>
            <a:lvl1pPr marL="0" indent="0">
              <a:buNone/>
              <a:defRPr sz="18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4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bg1"/>
                </a:solidFill>
                <a:latin typeface="Arial" charset="0"/>
                <a:ea typeface="Arial" charset="0"/>
                <a:cs typeface="Arial" charset="0"/>
              </a:defRPr>
            </a:lvl1pPr>
          </a:lstStyle>
          <a:p>
            <a:endParaRPr lang="en-NZ" dirty="0">
              <a:solidFill>
                <a:prstClr val="white"/>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42817189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9168" y="2659558"/>
            <a:ext cx="5860200" cy="2826842"/>
          </a:xfrm>
        </p:spPr>
        <p:txBody>
          <a:bodyPr anchor="t" anchorCtr="0"/>
          <a:lstStyle>
            <a:lvl1pPr>
              <a:defRPr lang="en-US" sz="5000" b="1" kern="1200" smtClean="0">
                <a:solidFill>
                  <a:srgbClr val="602A7A"/>
                </a:solidFill>
                <a:latin typeface="Arial" charset="0"/>
                <a:ea typeface="Arial" charset="0"/>
                <a:cs typeface="Arial" charset="0"/>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sp>
        <p:nvSpPr>
          <p:cNvPr id="13" name="Picture Placeholder 12"/>
          <p:cNvSpPr>
            <a:spLocks noGrp="1"/>
          </p:cNvSpPr>
          <p:nvPr>
            <p:ph type="pic" sz="quarter" idx="13"/>
          </p:nvPr>
        </p:nvSpPr>
        <p:spPr>
          <a:xfrm>
            <a:off x="0" y="0"/>
            <a:ext cx="5205046" cy="6858000"/>
          </a:xfrm>
        </p:spPr>
        <p:txBody>
          <a:bodyPr anchor="ctr" anchorCtr="0"/>
          <a:lstStyle>
            <a:lvl1pPr algn="ctr">
              <a:defRPr>
                <a:solidFill>
                  <a:schemeClr val="tx1"/>
                </a:solidFill>
              </a:defRPr>
            </a:lvl1pPr>
          </a:lstStyle>
          <a:p>
            <a:r>
              <a:rPr lang="en-US" dirty="0"/>
              <a:t>Click icon to add picture</a:t>
            </a:r>
            <a:endParaRPr lang="en-NZ" dirty="0"/>
          </a:p>
        </p:txBody>
      </p:sp>
    </p:spTree>
    <p:extLst>
      <p:ext uri="{BB962C8B-B14F-4D97-AF65-F5344CB8AC3E}">
        <p14:creationId xmlns:p14="http://schemas.microsoft.com/office/powerpoint/2010/main" val="2198614721"/>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Rounded Image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5819168" y="2659558"/>
            <a:ext cx="5860200" cy="2826842"/>
          </a:xfrm>
        </p:spPr>
        <p:txBody>
          <a:bodyPr anchor="t" anchorCtr="0"/>
          <a:lstStyle>
            <a:lvl1pPr>
              <a:defRPr lang="en-US" sz="5000" b="1" kern="1200" smtClean="0">
                <a:solidFill>
                  <a:srgbClr val="602A7A"/>
                </a:solidFill>
                <a:latin typeface="Arial" charset="0"/>
                <a:ea typeface="Arial" charset="0"/>
                <a:cs typeface="Arial" charset="0"/>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sp>
        <p:nvSpPr>
          <p:cNvPr id="13" name="Picture Placeholder 12"/>
          <p:cNvSpPr>
            <a:spLocks noGrp="1"/>
          </p:cNvSpPr>
          <p:nvPr>
            <p:ph type="pic" sz="quarter" idx="13"/>
          </p:nvPr>
        </p:nvSpPr>
        <p:spPr>
          <a:xfrm>
            <a:off x="-2799331" y="-765909"/>
            <a:ext cx="8004377" cy="8101471"/>
          </a:xfrm>
          <a:prstGeom prst="ellipse">
            <a:avLst/>
          </a:prstGeom>
        </p:spPr>
        <p:txBody>
          <a:bodyPr anchor="ctr" anchorCtr="0"/>
          <a:lstStyle>
            <a:lvl1pPr algn="ctr">
              <a:defRPr>
                <a:solidFill>
                  <a:schemeClr val="tx1"/>
                </a:solidFill>
              </a:defRPr>
            </a:lvl1pPr>
          </a:lstStyle>
          <a:p>
            <a:r>
              <a:rPr lang="en-US" dirty="0"/>
              <a:t>Click icon to add picture</a:t>
            </a:r>
            <a:endParaRPr lang="en-NZ" dirty="0"/>
          </a:p>
        </p:txBody>
      </p:sp>
    </p:spTree>
    <p:extLst>
      <p:ext uri="{BB962C8B-B14F-4D97-AF65-F5344CB8AC3E}">
        <p14:creationId xmlns:p14="http://schemas.microsoft.com/office/powerpoint/2010/main" val="206378634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29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Text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686" y="1482030"/>
            <a:ext cx="8278012" cy="4115206"/>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28400593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Subtitle and Text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3200" y="2047042"/>
            <a:ext cx="8278012" cy="2635672"/>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3200"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
        <p:nvSpPr>
          <p:cNvPr id="8" name="Text Placeholder 2"/>
          <p:cNvSpPr>
            <a:spLocks noGrp="1"/>
          </p:cNvSpPr>
          <p:nvPr>
            <p:ph type="body" idx="13"/>
          </p:nvPr>
        </p:nvSpPr>
        <p:spPr>
          <a:xfrm>
            <a:off x="493200" y="1413772"/>
            <a:ext cx="10537588" cy="569669"/>
          </a:xfrm>
        </p:spPr>
        <p:txBody>
          <a:bodyPr anchor="b"/>
          <a:lstStyle>
            <a:lvl1pPr marL="0" indent="0" algn="l">
              <a:buNone/>
              <a:defRPr lang="en-US" sz="3000" b="1" kern="1200" dirty="0" smtClean="0">
                <a:solidFill>
                  <a:schemeClr val="tx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7157809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Two Column 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4686" y="1482030"/>
            <a:ext cx="11184682" cy="4115206"/>
          </a:xfrm>
        </p:spPr>
        <p:txBody>
          <a:bodyPr numCol="2" spcCol="360000"/>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03609925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Text and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686" y="1482030"/>
            <a:ext cx="5601314" cy="4115206"/>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
        <p:nvSpPr>
          <p:cNvPr id="15" name="Picture Placeholder 12"/>
          <p:cNvSpPr>
            <a:spLocks noGrp="1"/>
          </p:cNvSpPr>
          <p:nvPr>
            <p:ph type="pic" sz="quarter" idx="13"/>
          </p:nvPr>
        </p:nvSpPr>
        <p:spPr>
          <a:xfrm>
            <a:off x="6436364" y="874014"/>
            <a:ext cx="5055629" cy="5075972"/>
          </a:xfrm>
          <a:prstGeom prst="ellipse">
            <a:avLst/>
          </a:prstGeom>
        </p:spPr>
        <p:txBody>
          <a:bodyPr anchor="ctr" anchorCtr="0"/>
          <a:lstStyle>
            <a:lvl1pPr algn="ctr">
              <a:defRPr>
                <a:solidFill>
                  <a:schemeClr val="tx1"/>
                </a:solidFill>
              </a:defRPr>
            </a:lvl1pPr>
          </a:lstStyle>
          <a:p>
            <a:r>
              <a:rPr lang="en-US" dirty="0"/>
              <a:t>Click icon to add picture</a:t>
            </a:r>
            <a:endParaRPr lang="en-NZ" dirty="0"/>
          </a:p>
        </p:txBody>
      </p:sp>
    </p:spTree>
    <p:extLst>
      <p:ext uri="{BB962C8B-B14F-4D97-AF65-F5344CB8AC3E}">
        <p14:creationId xmlns:p14="http://schemas.microsoft.com/office/powerpoint/2010/main" val="161153572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and 4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
        <p:nvSpPr>
          <p:cNvPr id="16" name="Picture Placeholder 12"/>
          <p:cNvSpPr>
            <a:spLocks noGrp="1"/>
          </p:cNvSpPr>
          <p:nvPr>
            <p:ph type="pic" sz="quarter" idx="13"/>
          </p:nvPr>
        </p:nvSpPr>
        <p:spPr>
          <a:xfrm>
            <a:off x="707032" y="1606907"/>
            <a:ext cx="2228400" cy="2228550"/>
          </a:xfrm>
          <a:prstGeom prst="ellipse">
            <a:avLst/>
          </a:prstGeom>
        </p:spPr>
        <p:txBody>
          <a:bodyPr anchor="ctr" anchorCtr="0"/>
          <a:lstStyle>
            <a:lvl1pPr algn="ctr">
              <a:defRPr>
                <a:solidFill>
                  <a:schemeClr val="tx1"/>
                </a:solidFill>
              </a:defRPr>
            </a:lvl1pPr>
          </a:lstStyle>
          <a:p>
            <a:r>
              <a:rPr lang="en-US" dirty="0"/>
              <a:t>Click icon to add picture</a:t>
            </a:r>
            <a:endParaRPr lang="en-NZ" dirty="0"/>
          </a:p>
        </p:txBody>
      </p:sp>
      <p:sp>
        <p:nvSpPr>
          <p:cNvPr id="25" name="Content Placeholder 2"/>
          <p:cNvSpPr>
            <a:spLocks noGrp="1"/>
          </p:cNvSpPr>
          <p:nvPr>
            <p:ph sz="half" idx="1"/>
          </p:nvPr>
        </p:nvSpPr>
        <p:spPr>
          <a:xfrm>
            <a:off x="707032" y="4056464"/>
            <a:ext cx="2228400" cy="1885045"/>
          </a:xfrm>
        </p:spPr>
        <p:txBody>
          <a:bodyPr lIns="0" tIns="0" rIns="0" bIns="0"/>
          <a:lstStyle>
            <a:lvl1pPr marL="0" indent="0">
              <a:buNone/>
              <a:defRPr lang="en-US" sz="1700" kern="1200" dirty="0" smtClean="0">
                <a:solidFill>
                  <a:schemeClr val="tx1"/>
                </a:solidFill>
                <a:latin typeface="Arial" charset="0"/>
                <a:ea typeface="Arial" charset="0"/>
                <a:cs typeface="Arial"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2"/>
          <p:cNvSpPr>
            <a:spLocks noGrp="1"/>
          </p:cNvSpPr>
          <p:nvPr>
            <p:ph sz="half" idx="15"/>
          </p:nvPr>
        </p:nvSpPr>
        <p:spPr>
          <a:xfrm>
            <a:off x="3581945" y="4049377"/>
            <a:ext cx="2228400" cy="1885045"/>
          </a:xfrm>
        </p:spPr>
        <p:txBody>
          <a:bodyPr lIns="0" tIns="0" rIns="0" bIns="0"/>
          <a:lstStyle>
            <a:lvl1pPr marL="0" indent="0">
              <a:buNone/>
              <a:defRPr lang="en-US" sz="1700" kern="1200" dirty="0" smtClean="0">
                <a:solidFill>
                  <a:schemeClr val="tx1"/>
                </a:solidFill>
                <a:latin typeface="Arial" charset="0"/>
                <a:ea typeface="Arial" charset="0"/>
                <a:cs typeface="Arial"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2"/>
          <p:cNvSpPr>
            <a:spLocks noGrp="1"/>
          </p:cNvSpPr>
          <p:nvPr>
            <p:ph sz="half" idx="17"/>
          </p:nvPr>
        </p:nvSpPr>
        <p:spPr>
          <a:xfrm>
            <a:off x="6486828" y="4102689"/>
            <a:ext cx="2228400" cy="1885045"/>
          </a:xfrm>
        </p:spPr>
        <p:txBody>
          <a:bodyPr lIns="0" tIns="0" rIns="0" bIns="0"/>
          <a:lstStyle>
            <a:lvl1pPr marL="0" indent="0">
              <a:buNone/>
              <a:defRPr lang="en-US" sz="1700" kern="1200" dirty="0" smtClean="0">
                <a:solidFill>
                  <a:schemeClr val="tx1"/>
                </a:solidFill>
                <a:latin typeface="Arial" charset="0"/>
                <a:ea typeface="Arial" charset="0"/>
                <a:cs typeface="Arial"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p:cNvSpPr>
            <a:spLocks noGrp="1"/>
          </p:cNvSpPr>
          <p:nvPr>
            <p:ph sz="half" idx="19"/>
          </p:nvPr>
        </p:nvSpPr>
        <p:spPr>
          <a:xfrm>
            <a:off x="9278349" y="4156001"/>
            <a:ext cx="2228400" cy="1885045"/>
          </a:xfrm>
        </p:spPr>
        <p:txBody>
          <a:bodyPr lIns="0" tIns="0" rIns="0" bIns="0"/>
          <a:lstStyle>
            <a:lvl1pPr marL="0" indent="0">
              <a:buNone/>
              <a:defRPr lang="en-US" sz="1700" kern="1200" dirty="0" smtClean="0">
                <a:solidFill>
                  <a:schemeClr val="tx1"/>
                </a:solidFill>
                <a:latin typeface="Arial" charset="0"/>
                <a:ea typeface="Arial" charset="0"/>
                <a:cs typeface="Arial"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Picture Placeholder 12"/>
          <p:cNvSpPr>
            <a:spLocks noGrp="1"/>
          </p:cNvSpPr>
          <p:nvPr>
            <p:ph type="pic" sz="quarter" idx="14"/>
          </p:nvPr>
        </p:nvSpPr>
        <p:spPr>
          <a:xfrm>
            <a:off x="3581945" y="1606907"/>
            <a:ext cx="2228400" cy="2228400"/>
          </a:xfrm>
          <a:prstGeom prst="ellipse">
            <a:avLst/>
          </a:prstGeom>
        </p:spPr>
        <p:txBody>
          <a:bodyPr anchor="ctr" anchorCtr="0"/>
          <a:lstStyle>
            <a:lvl1pPr algn="ctr">
              <a:defRPr>
                <a:solidFill>
                  <a:schemeClr val="tx1"/>
                </a:solidFill>
              </a:defRPr>
            </a:lvl1pPr>
          </a:lstStyle>
          <a:p>
            <a:r>
              <a:rPr lang="en-US" dirty="0"/>
              <a:t>Click icon to add picture</a:t>
            </a:r>
            <a:endParaRPr lang="en-NZ" dirty="0"/>
          </a:p>
        </p:txBody>
      </p:sp>
      <p:sp>
        <p:nvSpPr>
          <p:cNvPr id="36" name="Picture Placeholder 12"/>
          <p:cNvSpPr>
            <a:spLocks noGrp="1"/>
          </p:cNvSpPr>
          <p:nvPr>
            <p:ph type="pic" sz="quarter" idx="16"/>
          </p:nvPr>
        </p:nvSpPr>
        <p:spPr>
          <a:xfrm>
            <a:off x="6486828" y="1606907"/>
            <a:ext cx="2228400" cy="2228400"/>
          </a:xfrm>
          <a:prstGeom prst="ellipse">
            <a:avLst/>
          </a:prstGeom>
        </p:spPr>
        <p:txBody>
          <a:bodyPr anchor="ctr" anchorCtr="0"/>
          <a:lstStyle>
            <a:lvl1pPr algn="ctr">
              <a:defRPr>
                <a:solidFill>
                  <a:schemeClr val="tx1"/>
                </a:solidFill>
              </a:defRPr>
            </a:lvl1pPr>
          </a:lstStyle>
          <a:p>
            <a:r>
              <a:rPr lang="en-US" dirty="0"/>
              <a:t>Click icon to add picture</a:t>
            </a:r>
            <a:endParaRPr lang="en-NZ" dirty="0"/>
          </a:p>
        </p:txBody>
      </p:sp>
      <p:sp>
        <p:nvSpPr>
          <p:cNvPr id="37" name="Picture Placeholder 12"/>
          <p:cNvSpPr>
            <a:spLocks noGrp="1"/>
          </p:cNvSpPr>
          <p:nvPr>
            <p:ph type="pic" sz="quarter" idx="18"/>
          </p:nvPr>
        </p:nvSpPr>
        <p:spPr>
          <a:xfrm>
            <a:off x="9276205" y="1613992"/>
            <a:ext cx="2228400" cy="2228400"/>
          </a:xfrm>
          <a:prstGeom prst="ellipse">
            <a:avLst/>
          </a:prstGeom>
        </p:spPr>
        <p:txBody>
          <a:bodyPr anchor="ctr" anchorCtr="0"/>
          <a:lstStyle>
            <a:lvl1pPr algn="ctr">
              <a:defRPr>
                <a:solidFill>
                  <a:schemeClr val="tx1"/>
                </a:solidFill>
              </a:defRPr>
            </a:lvl1pPr>
          </a:lstStyle>
          <a:p>
            <a:r>
              <a:rPr lang="en-US" dirty="0"/>
              <a:t>Click icon to add picture</a:t>
            </a:r>
            <a:endParaRPr lang="en-NZ" dirty="0"/>
          </a:p>
        </p:txBody>
      </p:sp>
    </p:spTree>
    <p:extLst>
      <p:ext uri="{BB962C8B-B14F-4D97-AF65-F5344CB8AC3E}">
        <p14:creationId xmlns:p14="http://schemas.microsoft.com/office/powerpoint/2010/main" val="15941968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text and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686" y="1482030"/>
            <a:ext cx="5601314" cy="4115206"/>
          </a:xfr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
        <p:nvSpPr>
          <p:cNvPr id="20" name="Table Placeholder 3"/>
          <p:cNvSpPr>
            <a:spLocks noGrp="1"/>
          </p:cNvSpPr>
          <p:nvPr>
            <p:ph type="tbl" sz="quarter" idx="13"/>
          </p:nvPr>
        </p:nvSpPr>
        <p:spPr>
          <a:xfrm>
            <a:off x="6594530" y="1589465"/>
            <a:ext cx="4184541" cy="4184542"/>
          </a:xfrm>
        </p:spPr>
        <p:txBody>
          <a:bodyPr/>
          <a:lstStyle/>
          <a:p>
            <a:r>
              <a:rPr lang="en-US" dirty="0"/>
              <a:t>Click icon to add table</a:t>
            </a:r>
            <a:endParaRPr lang="en-NZ" dirty="0"/>
          </a:p>
        </p:txBody>
      </p:sp>
    </p:spTree>
    <p:extLst>
      <p:ext uri="{BB962C8B-B14F-4D97-AF65-F5344CB8AC3E}">
        <p14:creationId xmlns:p14="http://schemas.microsoft.com/office/powerpoint/2010/main" val="377313279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686" y="1482030"/>
            <a:ext cx="5601314" cy="4115206"/>
          </a:xfrm>
        </p:spPr>
        <p:txBody>
          <a:bodyPr anchor="ctr" anchorCtr="0"/>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1205" y="6108192"/>
            <a:ext cx="1338163" cy="449048"/>
          </a:xfrm>
          <a:prstGeom prst="rect">
            <a:avLst/>
          </a:prstGeom>
        </p:spPr>
      </p:pic>
      <p:pic>
        <p:nvPicPr>
          <p:cNvPr id="12" name="Picture 11"/>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4491642" y="6041045"/>
            <a:ext cx="3441192" cy="368808"/>
          </a:xfrm>
          <a:prstGeom prst="rect">
            <a:avLst/>
          </a:prstGeom>
        </p:spPr>
      </p:pic>
      <p:sp>
        <p:nvSpPr>
          <p:cNvPr id="13" name="Footer Placeholder 5"/>
          <p:cNvSpPr>
            <a:spLocks noGrp="1"/>
          </p:cNvSpPr>
          <p:nvPr>
            <p:ph type="ftr" sz="quarter" idx="11"/>
          </p:nvPr>
        </p:nvSpPr>
        <p:spPr>
          <a:xfrm>
            <a:off x="472698" y="6056920"/>
            <a:ext cx="4114800" cy="365125"/>
          </a:xfrm>
        </p:spPr>
        <p:txBody>
          <a:bodyPr/>
          <a:lstStyle>
            <a:lvl1pPr algn="l">
              <a:defRPr lang="en-US" sz="1300" kern="1200">
                <a:solidFill>
                  <a:schemeClr val="tx1"/>
                </a:solidFill>
                <a:latin typeface="Arial" charset="0"/>
                <a:ea typeface="Arial" charset="0"/>
                <a:cs typeface="Arial" charset="0"/>
              </a:defRPr>
            </a:lvl1pPr>
          </a:lstStyle>
          <a:p>
            <a:endParaRPr lang="en-NZ" dirty="0">
              <a:solidFill>
                <a:prstClr val="black"/>
              </a:solidFill>
            </a:endParaRPr>
          </a:p>
        </p:txBody>
      </p:sp>
      <p:sp>
        <p:nvSpPr>
          <p:cNvPr id="14" name="Title 1"/>
          <p:cNvSpPr>
            <a:spLocks noGrp="1"/>
          </p:cNvSpPr>
          <p:nvPr>
            <p:ph type="title"/>
          </p:nvPr>
        </p:nvSpPr>
        <p:spPr>
          <a:xfrm>
            <a:off x="494686" y="94982"/>
            <a:ext cx="10515600" cy="1325563"/>
          </a:xfrm>
        </p:spPr>
        <p:txBody>
          <a:bodyPr/>
          <a:lstStyle>
            <a:lvl1pPr algn="l">
              <a:defRPr lang="en-US" sz="5000" b="1" kern="1200">
                <a:solidFill>
                  <a:srgbClr val="602A7A"/>
                </a:solidFill>
                <a:latin typeface="Arial" charset="0"/>
                <a:ea typeface="Arial" charset="0"/>
                <a:cs typeface="Arial" charset="0"/>
              </a:defRPr>
            </a:lvl1pPr>
          </a:lstStyle>
          <a:p>
            <a:r>
              <a:rPr lang="en-US"/>
              <a:t>Click to edit Master title style</a:t>
            </a:r>
            <a:endParaRPr lang="en-US" dirty="0"/>
          </a:p>
        </p:txBody>
      </p:sp>
      <p:sp>
        <p:nvSpPr>
          <p:cNvPr id="15" name="Chart Placeholder 3"/>
          <p:cNvSpPr>
            <a:spLocks noGrp="1"/>
          </p:cNvSpPr>
          <p:nvPr>
            <p:ph type="chart" sz="quarter" idx="14"/>
          </p:nvPr>
        </p:nvSpPr>
        <p:spPr>
          <a:xfrm>
            <a:off x="6594475" y="1589088"/>
            <a:ext cx="4978826" cy="4184650"/>
          </a:xfrm>
        </p:spPr>
        <p:txBody>
          <a:bodyPr/>
          <a:lstStyle/>
          <a:p>
            <a:r>
              <a:rPr lang="en-US" dirty="0"/>
              <a:t>Click icon to add chart</a:t>
            </a:r>
            <a:endParaRPr lang="en-NZ" dirty="0"/>
          </a:p>
        </p:txBody>
      </p:sp>
    </p:spTree>
    <p:extLst>
      <p:ext uri="{BB962C8B-B14F-4D97-AF65-F5344CB8AC3E}">
        <p14:creationId xmlns:p14="http://schemas.microsoft.com/office/powerpoint/2010/main" val="196929084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6734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908046" y="1004167"/>
            <a:ext cx="5907025" cy="32590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4400" b="1" kern="1200" dirty="0" smtClean="0">
                <a:solidFill>
                  <a:schemeClr val="tx1"/>
                </a:solidFill>
                <a:latin typeface="Arial" charset="0"/>
                <a:ea typeface="Arial" charset="0"/>
                <a:cs typeface="Arial" charset="0"/>
              </a:defRPr>
            </a:lvl1pPr>
          </a:lstStyle>
          <a:p>
            <a:r>
              <a:rPr lang="en-NZ" sz="3200" dirty="0">
                <a:solidFill>
                  <a:srgbClr val="602A7A"/>
                </a:solidFill>
              </a:rPr>
              <a:t>2018 Census</a:t>
            </a:r>
          </a:p>
          <a:p>
            <a:endParaRPr lang="en-NZ" sz="3200" dirty="0">
              <a:solidFill>
                <a:srgbClr val="602A7A"/>
              </a:solidFill>
            </a:endParaRPr>
          </a:p>
          <a:p>
            <a:r>
              <a:rPr lang="en-NZ" sz="3200" dirty="0">
                <a:solidFill>
                  <a:srgbClr val="602A7A"/>
                </a:solidFill>
              </a:rPr>
              <a:t>Products &amp; Services</a:t>
            </a:r>
          </a:p>
          <a:p>
            <a:r>
              <a:rPr lang="en-NZ" sz="3200" dirty="0">
                <a:solidFill>
                  <a:srgbClr val="602A7A"/>
                </a:solidFill>
              </a:rPr>
              <a:t>Engagement</a:t>
            </a:r>
          </a:p>
        </p:txBody>
      </p:sp>
      <p:sp>
        <p:nvSpPr>
          <p:cNvPr id="2" name="TextBox 1"/>
          <p:cNvSpPr txBox="1"/>
          <p:nvPr/>
        </p:nvSpPr>
        <p:spPr>
          <a:xfrm>
            <a:off x="5439104" y="819501"/>
            <a:ext cx="2879122" cy="584775"/>
          </a:xfrm>
          <a:prstGeom prst="rect">
            <a:avLst/>
          </a:prstGeom>
          <a:noFill/>
        </p:spPr>
        <p:txBody>
          <a:bodyPr wrap="none" rtlCol="0">
            <a:spAutoFit/>
          </a:bodyPr>
          <a:lstStyle/>
          <a:p>
            <a:r>
              <a:rPr lang="en-NZ" sz="3200" b="1" dirty="0" smtClean="0"/>
              <a:t>Presentation 2b</a:t>
            </a:r>
            <a:endParaRPr lang="en-NZ" sz="3200" b="1" dirty="0"/>
          </a:p>
        </p:txBody>
      </p:sp>
    </p:spTree>
    <p:extLst>
      <p:ext uri="{BB962C8B-B14F-4D97-AF65-F5344CB8AC3E}">
        <p14:creationId xmlns:p14="http://schemas.microsoft.com/office/powerpoint/2010/main" val="216788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LOOMIO (loomio.org)</a:t>
            </a:r>
            <a:endParaRPr lang="en-NZ" dirty="0"/>
          </a:p>
        </p:txBody>
      </p:sp>
      <p:sp>
        <p:nvSpPr>
          <p:cNvPr id="5" name="Content Placeholder 4"/>
          <p:cNvSpPr>
            <a:spLocks noGrp="1"/>
          </p:cNvSpPr>
          <p:nvPr>
            <p:ph sz="half" idx="1"/>
          </p:nvPr>
        </p:nvSpPr>
        <p:spPr>
          <a:xfrm>
            <a:off x="494686" y="1482030"/>
            <a:ext cx="10718746" cy="4115206"/>
          </a:xfrm>
        </p:spPr>
        <p:txBody>
          <a:bodyPr>
            <a:normAutofit/>
          </a:bodyPr>
          <a:lstStyle/>
          <a:p>
            <a:r>
              <a:rPr lang="en-NZ" dirty="0" err="1"/>
              <a:t>Loomio</a:t>
            </a:r>
            <a:r>
              <a:rPr lang="en-NZ" dirty="0"/>
              <a:t> is an online facilitation tool which will enable:</a:t>
            </a:r>
          </a:p>
          <a:p>
            <a:pPr marL="1143000" lvl="1" indent="-457200">
              <a:buFont typeface="Arial" panose="020B0604020202020204" pitchFamily="34" charset="0"/>
              <a:buChar char="•"/>
            </a:pPr>
            <a:r>
              <a:rPr lang="en-NZ" dirty="0"/>
              <a:t>Fewer face-to-face meetings and emails</a:t>
            </a:r>
          </a:p>
          <a:p>
            <a:pPr marL="1143000" lvl="1" indent="-457200">
              <a:buFont typeface="Arial" panose="020B0604020202020204" pitchFamily="34" charset="0"/>
              <a:buChar char="•"/>
            </a:pPr>
            <a:r>
              <a:rPr lang="en-NZ" dirty="0"/>
              <a:t>Better decision making together</a:t>
            </a:r>
          </a:p>
          <a:p>
            <a:pPr marL="1143000" lvl="1" indent="-457200">
              <a:buFont typeface="Arial" panose="020B0604020202020204" pitchFamily="34" charset="0"/>
              <a:buChar char="•"/>
            </a:pPr>
            <a:r>
              <a:rPr lang="en-NZ" dirty="0"/>
              <a:t>Immediate responses and interaction</a:t>
            </a:r>
          </a:p>
          <a:p>
            <a:pPr marL="1143000" lvl="1" indent="-457200">
              <a:buFont typeface="Arial" panose="020B0604020202020204" pitchFamily="34" charset="0"/>
              <a:buChar char="•"/>
            </a:pPr>
            <a:r>
              <a:rPr lang="en-NZ" dirty="0"/>
              <a:t>Creation of polls and ranking exercises</a:t>
            </a:r>
          </a:p>
          <a:p>
            <a:pPr marL="1143000" lvl="1" indent="-457200">
              <a:buFont typeface="Arial" panose="020B0604020202020204" pitchFamily="34" charset="0"/>
              <a:buChar char="•"/>
            </a:pPr>
            <a:r>
              <a:rPr lang="en-NZ" dirty="0"/>
              <a:t>Sharing information and documents</a:t>
            </a:r>
          </a:p>
          <a:p>
            <a:pPr marL="1143000" lvl="1" indent="-457200">
              <a:buFont typeface="Arial" panose="020B0604020202020204" pitchFamily="34" charset="0"/>
              <a:buChar char="•"/>
            </a:pPr>
            <a:endParaRPr lang="en-NZ" dirty="0"/>
          </a:p>
          <a:p>
            <a:pPr marL="457200" indent="-457200">
              <a:buFont typeface="Arial" panose="020B0604020202020204" pitchFamily="34" charset="0"/>
              <a:buChar char="•"/>
            </a:pPr>
            <a:r>
              <a:rPr lang="en-NZ" dirty="0"/>
              <a:t>You will be sent an email inviting you to join the </a:t>
            </a:r>
            <a:r>
              <a:rPr lang="en-NZ" dirty="0" err="1"/>
              <a:t>Loomio</a:t>
            </a:r>
            <a:r>
              <a:rPr lang="en-NZ" dirty="0"/>
              <a:t> – 2018 Census housing group</a:t>
            </a:r>
          </a:p>
        </p:txBody>
      </p:sp>
      <p:pic>
        <p:nvPicPr>
          <p:cNvPr id="2" name="Picture 1"/>
          <p:cNvPicPr>
            <a:picLocks noChangeAspect="1"/>
          </p:cNvPicPr>
          <p:nvPr/>
        </p:nvPicPr>
        <p:blipFill>
          <a:blip r:embed="rId3"/>
          <a:stretch>
            <a:fillRect/>
          </a:stretch>
        </p:blipFill>
        <p:spPr>
          <a:xfrm>
            <a:off x="8120597" y="2328013"/>
            <a:ext cx="3596934" cy="1010903"/>
          </a:xfrm>
          <a:prstGeom prst="rect">
            <a:avLst/>
          </a:prstGeom>
        </p:spPr>
      </p:pic>
    </p:spTree>
    <p:extLst>
      <p:ext uri="{BB962C8B-B14F-4D97-AF65-F5344CB8AC3E}">
        <p14:creationId xmlns:p14="http://schemas.microsoft.com/office/powerpoint/2010/main" val="349216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721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589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4156509" y="769580"/>
            <a:ext cx="5541091" cy="5541091"/>
          </a:xfrm>
          <a:prstGeom prst="blockArc">
            <a:avLst>
              <a:gd name="adj1" fmla="val 18900000"/>
              <a:gd name="adj2" fmla="val 2700000"/>
              <a:gd name="adj3" fmla="val 390"/>
            </a:avLst>
          </a:prstGeom>
          <a:noFill/>
          <a:ln>
            <a:solidFill>
              <a:srgbClr val="7030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 name="Title 2"/>
          <p:cNvSpPr>
            <a:spLocks noGrp="1"/>
          </p:cNvSpPr>
          <p:nvPr>
            <p:ph type="title"/>
          </p:nvPr>
        </p:nvSpPr>
        <p:spPr/>
        <p:txBody>
          <a:bodyPr>
            <a:normAutofit fontScale="90000"/>
          </a:bodyPr>
          <a:lstStyle/>
          <a:p>
            <a:r>
              <a:rPr lang="en-US" dirty="0"/>
              <a:t>Summary of Products &amp; Services Engagement during 2018</a:t>
            </a:r>
            <a:endParaRPr lang="en-NZ" dirty="0"/>
          </a:p>
        </p:txBody>
      </p:sp>
      <p:grpSp>
        <p:nvGrpSpPr>
          <p:cNvPr id="17" name="Group 16"/>
          <p:cNvGrpSpPr/>
          <p:nvPr/>
        </p:nvGrpSpPr>
        <p:grpSpPr>
          <a:xfrm>
            <a:off x="1366375" y="3085283"/>
            <a:ext cx="10001294" cy="1200329"/>
            <a:chOff x="1366375" y="3085283"/>
            <a:chExt cx="10001294" cy="1200329"/>
          </a:xfrm>
        </p:grpSpPr>
        <p:sp>
          <p:nvSpPr>
            <p:cNvPr id="10" name="Freeform 9"/>
            <p:cNvSpPr/>
            <p:nvPr/>
          </p:nvSpPr>
          <p:spPr>
            <a:xfrm>
              <a:off x="1366375" y="3128645"/>
              <a:ext cx="9972710" cy="822960"/>
            </a:xfrm>
            <a:custGeom>
              <a:avLst/>
              <a:gdLst>
                <a:gd name="connsiteX0" fmla="*/ 0 w 9972710"/>
                <a:gd name="connsiteY0" fmla="*/ 0 h 822960"/>
                <a:gd name="connsiteX1" fmla="*/ 9972710 w 9972710"/>
                <a:gd name="connsiteY1" fmla="*/ 0 h 822960"/>
                <a:gd name="connsiteX2" fmla="*/ 9972710 w 9972710"/>
                <a:gd name="connsiteY2" fmla="*/ 822960 h 822960"/>
                <a:gd name="connsiteX3" fmla="*/ 0 w 9972710"/>
                <a:gd name="connsiteY3" fmla="*/ 822960 h 822960"/>
                <a:gd name="connsiteX4" fmla="*/ 0 w 997271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710" h="822960">
                  <a:moveTo>
                    <a:pt x="0" y="0"/>
                  </a:moveTo>
                  <a:lnTo>
                    <a:pt x="9972710" y="0"/>
                  </a:lnTo>
                  <a:lnTo>
                    <a:pt x="9972710" y="822960"/>
                  </a:lnTo>
                  <a:lnTo>
                    <a:pt x="0" y="822960"/>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3225" tIns="109220" rIns="109220" bIns="109220" numCol="1" spcCol="1270" anchor="ctr" anchorCtr="0">
              <a:noAutofit/>
            </a:bodyPr>
            <a:lstStyle/>
            <a:p>
              <a:pPr defTabSz="1911350">
                <a:lnSpc>
                  <a:spcPct val="90000"/>
                </a:lnSpc>
                <a:spcBef>
                  <a:spcPct val="0"/>
                </a:spcBef>
                <a:spcAft>
                  <a:spcPct val="35000"/>
                </a:spcAft>
              </a:pPr>
              <a:r>
                <a:rPr lang="en-NZ" sz="2400" b="1" dirty="0">
                  <a:solidFill>
                    <a:srgbClr val="DCC5ED"/>
                  </a:solidFill>
                </a:rPr>
                <a:t>   Phase 2</a:t>
              </a:r>
            </a:p>
            <a:p>
              <a:pPr defTabSz="1911350">
                <a:lnSpc>
                  <a:spcPct val="90000"/>
                </a:lnSpc>
                <a:spcBef>
                  <a:spcPct val="0"/>
                </a:spcBef>
                <a:spcAft>
                  <a:spcPct val="35000"/>
                </a:spcAft>
              </a:pPr>
              <a:r>
                <a:rPr lang="en-NZ" sz="2400" dirty="0">
                  <a:solidFill>
                    <a:srgbClr val="DCC5ED"/>
                  </a:solidFill>
                </a:rPr>
                <a:t>May-June</a:t>
              </a:r>
            </a:p>
          </p:txBody>
        </p:sp>
        <p:sp>
          <p:nvSpPr>
            <p:cNvPr id="15" name="TextBox 14"/>
            <p:cNvSpPr txBox="1"/>
            <p:nvPr/>
          </p:nvSpPr>
          <p:spPr>
            <a:xfrm>
              <a:off x="4023893" y="3085283"/>
              <a:ext cx="7343776" cy="1200329"/>
            </a:xfrm>
            <a:prstGeom prst="rect">
              <a:avLst/>
            </a:prstGeom>
            <a:noFill/>
          </p:spPr>
          <p:txBody>
            <a:bodyPr wrap="square" rtlCol="0">
              <a:spAutoFit/>
            </a:bodyPr>
            <a:lstStyle/>
            <a:p>
              <a:r>
                <a:rPr lang="en-US" dirty="0">
                  <a:solidFill>
                    <a:schemeClr val="bg1"/>
                  </a:solidFill>
                </a:rPr>
                <a:t>• </a:t>
              </a:r>
              <a:r>
                <a:rPr lang="en-NZ" dirty="0">
                  <a:solidFill>
                    <a:schemeClr val="bg1"/>
                  </a:solidFill>
                </a:rPr>
                <a:t>Determine information / data needs for new census topics</a:t>
              </a:r>
            </a:p>
            <a:p>
              <a:r>
                <a:rPr lang="en-US" dirty="0">
                  <a:solidFill>
                    <a:schemeClr val="bg1"/>
                  </a:solidFill>
                </a:rPr>
                <a:t>• </a:t>
              </a:r>
              <a:r>
                <a:rPr lang="en-NZ" dirty="0">
                  <a:solidFill>
                    <a:schemeClr val="bg1"/>
                  </a:solidFill>
                </a:rPr>
                <a:t>Identify gaps and determine priorities for targeted engagement around specific topic areas</a:t>
              </a:r>
            </a:p>
            <a:p>
              <a:endParaRPr lang="en-NZ" dirty="0">
                <a:solidFill>
                  <a:schemeClr val="bg1"/>
                </a:solidFill>
              </a:endParaRPr>
            </a:p>
          </p:txBody>
        </p:sp>
      </p:grpSp>
      <p:sp>
        <p:nvSpPr>
          <p:cNvPr id="11" name="Oval 10"/>
          <p:cNvSpPr/>
          <p:nvPr/>
        </p:nvSpPr>
        <p:spPr>
          <a:xfrm>
            <a:off x="852025" y="3025774"/>
            <a:ext cx="1028700" cy="1028700"/>
          </a:xfrm>
          <a:prstGeom prst="ellipse">
            <a:avLst/>
          </a:prstGeom>
          <a:ln>
            <a:solidFill>
              <a:srgbClr val="7030A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1067229" y="4305605"/>
            <a:ext cx="10271856" cy="1200329"/>
            <a:chOff x="1067229" y="4305605"/>
            <a:chExt cx="10271856" cy="1200329"/>
          </a:xfrm>
        </p:grpSpPr>
        <p:sp>
          <p:nvSpPr>
            <p:cNvPr id="12" name="Freeform 11"/>
            <p:cNvSpPr/>
            <p:nvPr/>
          </p:nvSpPr>
          <p:spPr>
            <a:xfrm>
              <a:off x="1067229" y="4363084"/>
              <a:ext cx="10271856" cy="822960"/>
            </a:xfrm>
            <a:custGeom>
              <a:avLst/>
              <a:gdLst>
                <a:gd name="connsiteX0" fmla="*/ 0 w 10271856"/>
                <a:gd name="connsiteY0" fmla="*/ 0 h 822960"/>
                <a:gd name="connsiteX1" fmla="*/ 10271856 w 10271856"/>
                <a:gd name="connsiteY1" fmla="*/ 0 h 822960"/>
                <a:gd name="connsiteX2" fmla="*/ 10271856 w 10271856"/>
                <a:gd name="connsiteY2" fmla="*/ 822960 h 822960"/>
                <a:gd name="connsiteX3" fmla="*/ 0 w 10271856"/>
                <a:gd name="connsiteY3" fmla="*/ 822960 h 822960"/>
                <a:gd name="connsiteX4" fmla="*/ 0 w 10271856"/>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856" h="822960">
                  <a:moveTo>
                    <a:pt x="0" y="0"/>
                  </a:moveTo>
                  <a:lnTo>
                    <a:pt x="10271856" y="0"/>
                  </a:lnTo>
                  <a:lnTo>
                    <a:pt x="10271856" y="822960"/>
                  </a:lnTo>
                  <a:lnTo>
                    <a:pt x="0" y="822960"/>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3225" tIns="109220" rIns="109220" bIns="109220" numCol="1" spcCol="1270" anchor="ctr" anchorCtr="0">
              <a:noAutofit/>
            </a:bodyPr>
            <a:lstStyle/>
            <a:p>
              <a:pPr lvl="0" defTabSz="1911350">
                <a:lnSpc>
                  <a:spcPct val="90000"/>
                </a:lnSpc>
                <a:spcBef>
                  <a:spcPct val="0"/>
                </a:spcBef>
                <a:spcAft>
                  <a:spcPct val="35000"/>
                </a:spcAft>
              </a:pPr>
              <a:r>
                <a:rPr lang="en-NZ" sz="2400" b="1" dirty="0">
                  <a:solidFill>
                    <a:srgbClr val="DCC5ED"/>
                  </a:solidFill>
                </a:rPr>
                <a:t>    Phase 3</a:t>
              </a:r>
            </a:p>
            <a:p>
              <a:pPr lvl="0" defTabSz="1911350">
                <a:lnSpc>
                  <a:spcPct val="90000"/>
                </a:lnSpc>
                <a:spcBef>
                  <a:spcPct val="0"/>
                </a:spcBef>
                <a:spcAft>
                  <a:spcPct val="35000"/>
                </a:spcAft>
              </a:pPr>
              <a:r>
                <a:rPr lang="en-NZ" sz="2400" dirty="0">
                  <a:solidFill>
                    <a:srgbClr val="DCC5ED"/>
                  </a:solidFill>
                </a:rPr>
                <a:t>June, ongoing</a:t>
              </a:r>
            </a:p>
          </p:txBody>
        </p:sp>
        <p:sp>
          <p:nvSpPr>
            <p:cNvPr id="16" name="TextBox 15"/>
            <p:cNvSpPr txBox="1"/>
            <p:nvPr/>
          </p:nvSpPr>
          <p:spPr>
            <a:xfrm>
              <a:off x="3514725" y="4305605"/>
              <a:ext cx="7343776" cy="1200329"/>
            </a:xfrm>
            <a:prstGeom prst="rect">
              <a:avLst/>
            </a:prstGeom>
            <a:noFill/>
          </p:spPr>
          <p:txBody>
            <a:bodyPr wrap="square" rtlCol="0">
              <a:spAutoFit/>
            </a:bodyPr>
            <a:lstStyle/>
            <a:p>
              <a:r>
                <a:rPr lang="en-US" dirty="0">
                  <a:solidFill>
                    <a:schemeClr val="bg1"/>
                  </a:solidFill>
                </a:rPr>
                <a:t>       • </a:t>
              </a:r>
              <a:r>
                <a:rPr lang="en-NZ" dirty="0">
                  <a:solidFill>
                    <a:schemeClr val="bg1"/>
                  </a:solidFill>
                </a:rPr>
                <a:t>Ensure content development is meeting customer needs</a:t>
              </a:r>
            </a:p>
            <a:p>
              <a:r>
                <a:rPr lang="en-US" dirty="0">
                  <a:solidFill>
                    <a:schemeClr val="bg1"/>
                  </a:solidFill>
                </a:rPr>
                <a:t>   • </a:t>
              </a:r>
              <a:r>
                <a:rPr lang="en-NZ" dirty="0">
                  <a:solidFill>
                    <a:schemeClr val="bg1"/>
                  </a:solidFill>
                </a:rPr>
                <a:t>Engagement connected to audience the product is being produced for</a:t>
              </a:r>
            </a:p>
            <a:p>
              <a:r>
                <a:rPr lang="en-US" dirty="0">
                  <a:solidFill>
                    <a:schemeClr val="bg1"/>
                  </a:solidFill>
                </a:rPr>
                <a:t>• </a:t>
              </a:r>
              <a:r>
                <a:rPr lang="en-NZ" dirty="0">
                  <a:solidFill>
                    <a:schemeClr val="bg1"/>
                  </a:solidFill>
                </a:rPr>
                <a:t>Opportunity to discuss how products will be presented via the website</a:t>
              </a:r>
            </a:p>
            <a:p>
              <a:endParaRPr lang="en-NZ" dirty="0">
                <a:solidFill>
                  <a:schemeClr val="bg1"/>
                </a:solidFill>
              </a:endParaRPr>
            </a:p>
          </p:txBody>
        </p:sp>
      </p:grpSp>
      <p:grpSp>
        <p:nvGrpSpPr>
          <p:cNvPr id="14" name="Group 13"/>
          <p:cNvGrpSpPr/>
          <p:nvPr/>
        </p:nvGrpSpPr>
        <p:grpSpPr>
          <a:xfrm>
            <a:off x="1067229" y="1846218"/>
            <a:ext cx="10271856" cy="1200329"/>
            <a:chOff x="1067229" y="1846218"/>
            <a:chExt cx="10271856" cy="1200329"/>
          </a:xfrm>
        </p:grpSpPr>
        <p:sp>
          <p:nvSpPr>
            <p:cNvPr id="8" name="Freeform 7"/>
            <p:cNvSpPr/>
            <p:nvPr/>
          </p:nvSpPr>
          <p:spPr>
            <a:xfrm>
              <a:off x="1067229" y="1894205"/>
              <a:ext cx="10271856" cy="822960"/>
            </a:xfrm>
            <a:custGeom>
              <a:avLst/>
              <a:gdLst>
                <a:gd name="connsiteX0" fmla="*/ 0 w 10271856"/>
                <a:gd name="connsiteY0" fmla="*/ 0 h 822960"/>
                <a:gd name="connsiteX1" fmla="*/ 10271856 w 10271856"/>
                <a:gd name="connsiteY1" fmla="*/ 0 h 822960"/>
                <a:gd name="connsiteX2" fmla="*/ 10271856 w 10271856"/>
                <a:gd name="connsiteY2" fmla="*/ 822960 h 822960"/>
                <a:gd name="connsiteX3" fmla="*/ 0 w 10271856"/>
                <a:gd name="connsiteY3" fmla="*/ 822960 h 822960"/>
                <a:gd name="connsiteX4" fmla="*/ 0 w 10271856"/>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71856" h="822960">
                  <a:moveTo>
                    <a:pt x="0" y="0"/>
                  </a:moveTo>
                  <a:lnTo>
                    <a:pt x="10271856" y="0"/>
                  </a:lnTo>
                  <a:lnTo>
                    <a:pt x="10271856" y="822960"/>
                  </a:lnTo>
                  <a:lnTo>
                    <a:pt x="0" y="822960"/>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3225" tIns="109220" rIns="109220" bIns="109220" numCol="1" spcCol="1270" anchor="ctr" anchorCtr="0">
              <a:noAutofit/>
            </a:bodyPr>
            <a:lstStyle/>
            <a:p>
              <a:pPr lvl="0" defTabSz="1911350">
                <a:lnSpc>
                  <a:spcPct val="90000"/>
                </a:lnSpc>
                <a:spcBef>
                  <a:spcPct val="0"/>
                </a:spcBef>
                <a:spcAft>
                  <a:spcPct val="35000"/>
                </a:spcAft>
              </a:pPr>
              <a:r>
                <a:rPr lang="en-NZ" sz="2400" b="1" kern="1200" dirty="0">
                  <a:solidFill>
                    <a:srgbClr val="DCC5ED"/>
                  </a:solidFill>
                </a:rPr>
                <a:t>    Phase 1</a:t>
              </a:r>
            </a:p>
            <a:p>
              <a:pPr lvl="0" defTabSz="1911350">
                <a:lnSpc>
                  <a:spcPct val="90000"/>
                </a:lnSpc>
                <a:spcBef>
                  <a:spcPct val="0"/>
                </a:spcBef>
                <a:spcAft>
                  <a:spcPct val="35000"/>
                </a:spcAft>
              </a:pPr>
              <a:r>
                <a:rPr lang="en-NZ" sz="2400" b="1" dirty="0">
                  <a:solidFill>
                    <a:srgbClr val="DCC5ED"/>
                  </a:solidFill>
                </a:rPr>
                <a:t>        </a:t>
              </a:r>
              <a:r>
                <a:rPr lang="en-NZ" sz="2400" dirty="0">
                  <a:solidFill>
                    <a:srgbClr val="DCC5ED"/>
                  </a:solidFill>
                </a:rPr>
                <a:t>Feb</a:t>
              </a:r>
              <a:endParaRPr lang="en-NZ" sz="2400" kern="1200" dirty="0">
                <a:solidFill>
                  <a:srgbClr val="DCC5ED"/>
                </a:solidFill>
              </a:endParaRPr>
            </a:p>
          </p:txBody>
        </p:sp>
        <p:sp>
          <p:nvSpPr>
            <p:cNvPr id="5" name="TextBox 4"/>
            <p:cNvSpPr txBox="1"/>
            <p:nvPr/>
          </p:nvSpPr>
          <p:spPr>
            <a:xfrm>
              <a:off x="3514725" y="1846218"/>
              <a:ext cx="7343776" cy="1200329"/>
            </a:xfrm>
            <a:prstGeom prst="rect">
              <a:avLst/>
            </a:prstGeom>
            <a:noFill/>
          </p:spPr>
          <p:txBody>
            <a:bodyPr wrap="square" rtlCol="0">
              <a:spAutoFit/>
            </a:bodyPr>
            <a:lstStyle/>
            <a:p>
              <a:r>
                <a:rPr lang="en-US" dirty="0">
                  <a:solidFill>
                    <a:schemeClr val="bg1"/>
                  </a:solidFill>
                </a:rPr>
                <a:t>• </a:t>
              </a:r>
              <a:r>
                <a:rPr lang="en-NZ" dirty="0">
                  <a:solidFill>
                    <a:schemeClr val="bg1"/>
                  </a:solidFill>
                </a:rPr>
                <a:t>Determine if proposed Products &amp; Services mix meets customer needs</a:t>
              </a:r>
            </a:p>
            <a:p>
              <a:r>
                <a:rPr lang="en-US" dirty="0">
                  <a:solidFill>
                    <a:schemeClr val="bg1"/>
                  </a:solidFill>
                </a:rPr>
                <a:t>   • </a:t>
              </a:r>
              <a:r>
                <a:rPr lang="en-NZ" dirty="0">
                  <a:solidFill>
                    <a:schemeClr val="bg1"/>
                  </a:solidFill>
                </a:rPr>
                <a:t>Outline process for product development and dissemination</a:t>
              </a:r>
            </a:p>
            <a:p>
              <a:r>
                <a:rPr lang="en-US" dirty="0">
                  <a:solidFill>
                    <a:schemeClr val="bg1"/>
                  </a:solidFill>
                </a:rPr>
                <a:t>      • </a:t>
              </a:r>
              <a:r>
                <a:rPr lang="en-NZ" dirty="0">
                  <a:solidFill>
                    <a:schemeClr val="bg1"/>
                  </a:solidFill>
                </a:rPr>
                <a:t>Identify customers’ planned uses of 2018 Census data</a:t>
              </a:r>
            </a:p>
            <a:p>
              <a:endParaRPr lang="en-NZ" dirty="0">
                <a:solidFill>
                  <a:schemeClr val="bg1"/>
                </a:solidFill>
              </a:endParaRPr>
            </a:p>
          </p:txBody>
        </p:sp>
      </p:grpSp>
      <p:sp>
        <p:nvSpPr>
          <p:cNvPr id="9" name="Oval 8"/>
          <p:cNvSpPr/>
          <p:nvPr/>
        </p:nvSpPr>
        <p:spPr>
          <a:xfrm>
            <a:off x="550702" y="1791334"/>
            <a:ext cx="1028700" cy="1028700"/>
          </a:xfrm>
          <a:prstGeom prst="ellipse">
            <a:avLst/>
          </a:prstGeom>
          <a:ln>
            <a:solidFill>
              <a:srgbClr val="7030A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552879" y="4260215"/>
            <a:ext cx="1028700" cy="1028700"/>
          </a:xfrm>
          <a:prstGeom prst="ellipse">
            <a:avLst/>
          </a:prstGeom>
          <a:ln>
            <a:solidFill>
              <a:srgbClr val="7030A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98931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7822" y="0"/>
            <a:ext cx="10515600" cy="1325563"/>
          </a:xfrm>
        </p:spPr>
        <p:txBody>
          <a:bodyPr/>
          <a:lstStyle/>
          <a:p>
            <a:r>
              <a:rPr lang="en-US" dirty="0"/>
              <a:t>Priority topics</a:t>
            </a:r>
            <a:endParaRPr lang="en-NZ" dirty="0"/>
          </a:p>
        </p:txBody>
      </p:sp>
      <p:pic>
        <p:nvPicPr>
          <p:cNvPr id="5" name="Picture 4"/>
          <p:cNvPicPr>
            <a:picLocks noChangeAspect="1"/>
          </p:cNvPicPr>
          <p:nvPr/>
        </p:nvPicPr>
        <p:blipFill>
          <a:blip r:embed="rId3"/>
          <a:stretch>
            <a:fillRect/>
          </a:stretch>
        </p:blipFill>
        <p:spPr>
          <a:xfrm>
            <a:off x="735987" y="1000125"/>
            <a:ext cx="10559076" cy="4819650"/>
          </a:xfrm>
          <a:prstGeom prst="rect">
            <a:avLst/>
          </a:prstGeom>
        </p:spPr>
      </p:pic>
    </p:spTree>
    <p:extLst>
      <p:ext uri="{BB962C8B-B14F-4D97-AF65-F5344CB8AC3E}">
        <p14:creationId xmlns:p14="http://schemas.microsoft.com/office/powerpoint/2010/main" val="321404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686" y="94982"/>
            <a:ext cx="10900144" cy="1325563"/>
          </a:xfrm>
        </p:spPr>
        <p:txBody>
          <a:bodyPr>
            <a:normAutofit/>
          </a:bodyPr>
          <a:lstStyle/>
          <a:p>
            <a:r>
              <a:rPr lang="en-US" dirty="0"/>
              <a:t>2018 Census Data Releases</a:t>
            </a:r>
            <a:endParaRPr lang="en-NZ" dirty="0"/>
          </a:p>
        </p:txBody>
      </p:sp>
      <p:grpSp>
        <p:nvGrpSpPr>
          <p:cNvPr id="17" name="Group 16"/>
          <p:cNvGrpSpPr/>
          <p:nvPr/>
        </p:nvGrpSpPr>
        <p:grpSpPr>
          <a:xfrm>
            <a:off x="618171" y="1607850"/>
            <a:ext cx="2653036" cy="3183643"/>
            <a:chOff x="618171" y="1607850"/>
            <a:chExt cx="2653036" cy="3183643"/>
          </a:xfrm>
        </p:grpSpPr>
        <p:sp>
          <p:nvSpPr>
            <p:cNvPr id="6" name="Freeform 5"/>
            <p:cNvSpPr/>
            <p:nvPr/>
          </p:nvSpPr>
          <p:spPr>
            <a:xfrm rot="16200000">
              <a:off x="352867" y="1873154"/>
              <a:ext cx="3183643" cy="2653036"/>
            </a:xfrm>
            <a:custGeom>
              <a:avLst/>
              <a:gdLst>
                <a:gd name="connsiteX0" fmla="*/ 0 w 2653035"/>
                <a:gd name="connsiteY0" fmla="*/ 132652 h 3183642"/>
                <a:gd name="connsiteX1" fmla="*/ 132652 w 2653035"/>
                <a:gd name="connsiteY1" fmla="*/ 0 h 3183642"/>
                <a:gd name="connsiteX2" fmla="*/ 2520383 w 2653035"/>
                <a:gd name="connsiteY2" fmla="*/ 0 h 3183642"/>
                <a:gd name="connsiteX3" fmla="*/ 2653035 w 2653035"/>
                <a:gd name="connsiteY3" fmla="*/ 132652 h 3183642"/>
                <a:gd name="connsiteX4" fmla="*/ 2653035 w 2653035"/>
                <a:gd name="connsiteY4" fmla="*/ 3050990 h 3183642"/>
                <a:gd name="connsiteX5" fmla="*/ 2520383 w 2653035"/>
                <a:gd name="connsiteY5" fmla="*/ 3183642 h 3183642"/>
                <a:gd name="connsiteX6" fmla="*/ 132652 w 2653035"/>
                <a:gd name="connsiteY6" fmla="*/ 3183642 h 3183642"/>
                <a:gd name="connsiteX7" fmla="*/ 0 w 2653035"/>
                <a:gd name="connsiteY7" fmla="*/ 3050990 h 3183642"/>
                <a:gd name="connsiteX8" fmla="*/ 0 w 2653035"/>
                <a:gd name="connsiteY8" fmla="*/ 132652 h 31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035" h="3183642">
                  <a:moveTo>
                    <a:pt x="2542491" y="1"/>
                  </a:moveTo>
                  <a:cubicBezTo>
                    <a:pt x="2603543" y="1"/>
                    <a:pt x="2653035" y="71269"/>
                    <a:pt x="2653035" y="159183"/>
                  </a:cubicBezTo>
                  <a:lnTo>
                    <a:pt x="2653035" y="3024459"/>
                  </a:lnTo>
                  <a:cubicBezTo>
                    <a:pt x="2653035" y="3112373"/>
                    <a:pt x="2603543" y="3183641"/>
                    <a:pt x="2542491" y="3183641"/>
                  </a:cubicBezTo>
                  <a:lnTo>
                    <a:pt x="110544" y="3183641"/>
                  </a:lnTo>
                  <a:cubicBezTo>
                    <a:pt x="49492" y="3183641"/>
                    <a:pt x="0" y="3112373"/>
                    <a:pt x="0" y="3024459"/>
                  </a:cubicBezTo>
                  <a:lnTo>
                    <a:pt x="0" y="159183"/>
                  </a:lnTo>
                  <a:cubicBezTo>
                    <a:pt x="0" y="71269"/>
                    <a:pt x="49492" y="1"/>
                    <a:pt x="110544" y="1"/>
                  </a:cubicBezTo>
                  <a:lnTo>
                    <a:pt x="2542491" y="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3055" tIns="82297" rIns="106681" bIns="2122427" numCol="1" spcCol="1270" anchor="t" anchorCtr="0">
              <a:noAutofit/>
            </a:bodyPr>
            <a:lstStyle/>
            <a:p>
              <a:pPr lvl="0" algn="r" defTabSz="1066800">
                <a:lnSpc>
                  <a:spcPct val="90000"/>
                </a:lnSpc>
                <a:spcBef>
                  <a:spcPct val="0"/>
                </a:spcBef>
                <a:spcAft>
                  <a:spcPct val="35000"/>
                </a:spcAft>
              </a:pPr>
              <a:endParaRPr lang="en-NZ" sz="2400" b="1" kern="1200" dirty="0"/>
            </a:p>
          </p:txBody>
        </p:sp>
        <p:sp>
          <p:nvSpPr>
            <p:cNvPr id="7" name="Freeform 6"/>
            <p:cNvSpPr/>
            <p:nvPr/>
          </p:nvSpPr>
          <p:spPr>
            <a:xfrm>
              <a:off x="839450" y="1607851"/>
              <a:ext cx="2285840" cy="3183642"/>
            </a:xfrm>
            <a:custGeom>
              <a:avLst/>
              <a:gdLst>
                <a:gd name="connsiteX0" fmla="*/ 0 w 1976511"/>
                <a:gd name="connsiteY0" fmla="*/ 0 h 3183642"/>
                <a:gd name="connsiteX1" fmla="*/ 1976511 w 1976511"/>
                <a:gd name="connsiteY1" fmla="*/ 0 h 3183642"/>
                <a:gd name="connsiteX2" fmla="*/ 1976511 w 1976511"/>
                <a:gd name="connsiteY2" fmla="*/ 3183642 h 3183642"/>
                <a:gd name="connsiteX3" fmla="*/ 0 w 1976511"/>
                <a:gd name="connsiteY3" fmla="*/ 3183642 h 3183642"/>
                <a:gd name="connsiteX4" fmla="*/ 0 w 1976511"/>
                <a:gd name="connsiteY4" fmla="*/ 0 h 318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511" h="3183642">
                  <a:moveTo>
                    <a:pt x="0" y="0"/>
                  </a:moveTo>
                  <a:lnTo>
                    <a:pt x="1976511" y="0"/>
                  </a:lnTo>
                  <a:lnTo>
                    <a:pt x="1976511" y="3183642"/>
                  </a:lnTo>
                  <a:lnTo>
                    <a:pt x="0" y="318364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n-NZ" sz="2300" b="1" kern="1200" dirty="0"/>
                <a:t>First Release of Data</a:t>
              </a:r>
            </a:p>
            <a:p>
              <a:pPr lvl="0" algn="l" defTabSz="1022350">
                <a:lnSpc>
                  <a:spcPct val="90000"/>
                </a:lnSpc>
                <a:spcBef>
                  <a:spcPct val="0"/>
                </a:spcBef>
                <a:spcAft>
                  <a:spcPct val="35000"/>
                </a:spcAft>
              </a:pPr>
              <a:r>
                <a:rPr lang="en-US" sz="2300" kern="1200" dirty="0"/>
                <a:t>Population and occupied dwelling counts </a:t>
              </a:r>
              <a:endParaRPr lang="en-NZ" sz="2300" kern="1200" dirty="0"/>
            </a:p>
            <a:p>
              <a:pPr lvl="0" algn="l" defTabSz="1022350">
                <a:lnSpc>
                  <a:spcPct val="90000"/>
                </a:lnSpc>
                <a:spcBef>
                  <a:spcPct val="0"/>
                </a:spcBef>
                <a:spcAft>
                  <a:spcPct val="35000"/>
                </a:spcAft>
              </a:pPr>
              <a:endParaRPr lang="en-NZ" sz="2300" kern="1200" dirty="0"/>
            </a:p>
          </p:txBody>
        </p:sp>
      </p:grpSp>
      <p:grpSp>
        <p:nvGrpSpPr>
          <p:cNvPr id="18" name="Group 17"/>
          <p:cNvGrpSpPr/>
          <p:nvPr/>
        </p:nvGrpSpPr>
        <p:grpSpPr>
          <a:xfrm>
            <a:off x="3208330" y="1577869"/>
            <a:ext cx="2838749" cy="3183643"/>
            <a:chOff x="3178349" y="1607850"/>
            <a:chExt cx="2838749" cy="3183643"/>
          </a:xfrm>
        </p:grpSpPr>
        <p:sp>
          <p:nvSpPr>
            <p:cNvPr id="9" name="Freeform 8"/>
            <p:cNvSpPr/>
            <p:nvPr/>
          </p:nvSpPr>
          <p:spPr>
            <a:xfrm rot="16200000">
              <a:off x="3098758" y="1873154"/>
              <a:ext cx="3183643" cy="2653036"/>
            </a:xfrm>
            <a:custGeom>
              <a:avLst/>
              <a:gdLst>
                <a:gd name="connsiteX0" fmla="*/ 0 w 2653035"/>
                <a:gd name="connsiteY0" fmla="*/ 132652 h 3183642"/>
                <a:gd name="connsiteX1" fmla="*/ 132652 w 2653035"/>
                <a:gd name="connsiteY1" fmla="*/ 0 h 3183642"/>
                <a:gd name="connsiteX2" fmla="*/ 2520383 w 2653035"/>
                <a:gd name="connsiteY2" fmla="*/ 0 h 3183642"/>
                <a:gd name="connsiteX3" fmla="*/ 2653035 w 2653035"/>
                <a:gd name="connsiteY3" fmla="*/ 132652 h 3183642"/>
                <a:gd name="connsiteX4" fmla="*/ 2653035 w 2653035"/>
                <a:gd name="connsiteY4" fmla="*/ 3050990 h 3183642"/>
                <a:gd name="connsiteX5" fmla="*/ 2520383 w 2653035"/>
                <a:gd name="connsiteY5" fmla="*/ 3183642 h 3183642"/>
                <a:gd name="connsiteX6" fmla="*/ 132652 w 2653035"/>
                <a:gd name="connsiteY6" fmla="*/ 3183642 h 3183642"/>
                <a:gd name="connsiteX7" fmla="*/ 0 w 2653035"/>
                <a:gd name="connsiteY7" fmla="*/ 3050990 h 3183642"/>
                <a:gd name="connsiteX8" fmla="*/ 0 w 2653035"/>
                <a:gd name="connsiteY8" fmla="*/ 132652 h 31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035" h="3183642">
                  <a:moveTo>
                    <a:pt x="2542491" y="1"/>
                  </a:moveTo>
                  <a:cubicBezTo>
                    <a:pt x="2603543" y="1"/>
                    <a:pt x="2653035" y="71269"/>
                    <a:pt x="2653035" y="159183"/>
                  </a:cubicBezTo>
                  <a:lnTo>
                    <a:pt x="2653035" y="3024459"/>
                  </a:lnTo>
                  <a:cubicBezTo>
                    <a:pt x="2653035" y="3112373"/>
                    <a:pt x="2603543" y="3183641"/>
                    <a:pt x="2542491" y="3183641"/>
                  </a:cubicBezTo>
                  <a:lnTo>
                    <a:pt x="110544" y="3183641"/>
                  </a:lnTo>
                  <a:cubicBezTo>
                    <a:pt x="49492" y="3183641"/>
                    <a:pt x="0" y="3112373"/>
                    <a:pt x="0" y="3024459"/>
                  </a:cubicBezTo>
                  <a:lnTo>
                    <a:pt x="0" y="159183"/>
                  </a:lnTo>
                  <a:cubicBezTo>
                    <a:pt x="0" y="71269"/>
                    <a:pt x="49492" y="1"/>
                    <a:pt x="110544" y="1"/>
                  </a:cubicBezTo>
                  <a:lnTo>
                    <a:pt x="2542491" y="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3055" tIns="82297" rIns="106681" bIns="2122427" numCol="1" spcCol="1270" anchor="t" anchorCtr="0">
              <a:noAutofit/>
            </a:bodyPr>
            <a:lstStyle/>
            <a:p>
              <a:pPr lvl="0" algn="r" defTabSz="1066800">
                <a:lnSpc>
                  <a:spcPct val="90000"/>
                </a:lnSpc>
                <a:spcBef>
                  <a:spcPct val="0"/>
                </a:spcBef>
                <a:spcAft>
                  <a:spcPct val="35000"/>
                </a:spcAft>
              </a:pPr>
              <a:endParaRPr lang="en-NZ" sz="2400" b="1" kern="1200" dirty="0"/>
            </a:p>
          </p:txBody>
        </p:sp>
        <p:sp>
          <p:nvSpPr>
            <p:cNvPr id="10" name="Flowchart: Extract 9"/>
            <p:cNvSpPr/>
            <p:nvPr/>
          </p:nvSpPr>
          <p:spPr>
            <a:xfrm rot="5400000">
              <a:off x="3143346" y="4138657"/>
              <a:ext cx="467962" cy="397955"/>
            </a:xfrm>
            <a:prstGeom prst="flowChartExtract">
              <a:avLst/>
            </a:prstGeom>
            <a:ln>
              <a:solidFill>
                <a:srgbClr val="602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3627619" y="1607851"/>
              <a:ext cx="2243561" cy="3183642"/>
            </a:xfrm>
            <a:custGeom>
              <a:avLst/>
              <a:gdLst>
                <a:gd name="connsiteX0" fmla="*/ 0 w 1976511"/>
                <a:gd name="connsiteY0" fmla="*/ 0 h 3183642"/>
                <a:gd name="connsiteX1" fmla="*/ 1976511 w 1976511"/>
                <a:gd name="connsiteY1" fmla="*/ 0 h 3183642"/>
                <a:gd name="connsiteX2" fmla="*/ 1976511 w 1976511"/>
                <a:gd name="connsiteY2" fmla="*/ 3183642 h 3183642"/>
                <a:gd name="connsiteX3" fmla="*/ 0 w 1976511"/>
                <a:gd name="connsiteY3" fmla="*/ 3183642 h 3183642"/>
                <a:gd name="connsiteX4" fmla="*/ 0 w 1976511"/>
                <a:gd name="connsiteY4" fmla="*/ 0 h 318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511" h="3183642">
                  <a:moveTo>
                    <a:pt x="0" y="0"/>
                  </a:moveTo>
                  <a:lnTo>
                    <a:pt x="1976511" y="0"/>
                  </a:lnTo>
                  <a:lnTo>
                    <a:pt x="1976511" y="3183642"/>
                  </a:lnTo>
                  <a:lnTo>
                    <a:pt x="0" y="318364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n-NZ" sz="2300" b="1" kern="1200" dirty="0"/>
                <a:t>Second Release of Data</a:t>
              </a:r>
            </a:p>
            <a:p>
              <a:pPr lvl="0" algn="l" defTabSz="1022350">
                <a:lnSpc>
                  <a:spcPct val="90000"/>
                </a:lnSpc>
                <a:spcBef>
                  <a:spcPct val="0"/>
                </a:spcBef>
                <a:spcAft>
                  <a:spcPct val="35000"/>
                </a:spcAft>
              </a:pPr>
              <a:r>
                <a:rPr lang="en-NZ" sz="2300" dirty="0"/>
                <a:t>Prioritised topic content</a:t>
              </a:r>
              <a:endParaRPr lang="en-NZ" sz="2300" b="0" kern="1200" dirty="0"/>
            </a:p>
            <a:p>
              <a:pPr lvl="0" algn="l" defTabSz="1022350">
                <a:lnSpc>
                  <a:spcPct val="90000"/>
                </a:lnSpc>
                <a:spcBef>
                  <a:spcPct val="0"/>
                </a:spcBef>
                <a:spcAft>
                  <a:spcPct val="35000"/>
                </a:spcAft>
              </a:pPr>
              <a:r>
                <a:rPr lang="en-NZ" sz="2300" b="0" kern="1200" dirty="0"/>
                <a:t>Customised data requests</a:t>
              </a:r>
            </a:p>
            <a:p>
              <a:pPr lvl="0" algn="l" defTabSz="1022350">
                <a:lnSpc>
                  <a:spcPct val="90000"/>
                </a:lnSpc>
                <a:spcBef>
                  <a:spcPct val="0"/>
                </a:spcBef>
                <a:spcAft>
                  <a:spcPct val="35000"/>
                </a:spcAft>
              </a:pPr>
              <a:endParaRPr lang="en-NZ" sz="2300" kern="1200" dirty="0"/>
            </a:p>
            <a:p>
              <a:pPr lvl="0" algn="l" defTabSz="1022350">
                <a:lnSpc>
                  <a:spcPct val="90000"/>
                </a:lnSpc>
                <a:spcBef>
                  <a:spcPct val="0"/>
                </a:spcBef>
                <a:spcAft>
                  <a:spcPct val="35000"/>
                </a:spcAft>
              </a:pPr>
              <a:endParaRPr lang="en-NZ" sz="2300" kern="1200" dirty="0"/>
            </a:p>
          </p:txBody>
        </p:sp>
      </p:grpSp>
      <p:grpSp>
        <p:nvGrpSpPr>
          <p:cNvPr id="19" name="Group 18"/>
          <p:cNvGrpSpPr/>
          <p:nvPr/>
        </p:nvGrpSpPr>
        <p:grpSpPr>
          <a:xfrm>
            <a:off x="5924240" y="1607850"/>
            <a:ext cx="2838750" cy="3183643"/>
            <a:chOff x="5924240" y="1607850"/>
            <a:chExt cx="2838750" cy="3183643"/>
          </a:xfrm>
        </p:grpSpPr>
        <p:sp>
          <p:nvSpPr>
            <p:cNvPr id="12" name="Freeform 11"/>
            <p:cNvSpPr/>
            <p:nvPr/>
          </p:nvSpPr>
          <p:spPr>
            <a:xfrm rot="16200000">
              <a:off x="5844650" y="1873154"/>
              <a:ext cx="3183643" cy="2653036"/>
            </a:xfrm>
            <a:custGeom>
              <a:avLst/>
              <a:gdLst>
                <a:gd name="connsiteX0" fmla="*/ 0 w 2653035"/>
                <a:gd name="connsiteY0" fmla="*/ 132652 h 3183642"/>
                <a:gd name="connsiteX1" fmla="*/ 132652 w 2653035"/>
                <a:gd name="connsiteY1" fmla="*/ 0 h 3183642"/>
                <a:gd name="connsiteX2" fmla="*/ 2520383 w 2653035"/>
                <a:gd name="connsiteY2" fmla="*/ 0 h 3183642"/>
                <a:gd name="connsiteX3" fmla="*/ 2653035 w 2653035"/>
                <a:gd name="connsiteY3" fmla="*/ 132652 h 3183642"/>
                <a:gd name="connsiteX4" fmla="*/ 2653035 w 2653035"/>
                <a:gd name="connsiteY4" fmla="*/ 3050990 h 3183642"/>
                <a:gd name="connsiteX5" fmla="*/ 2520383 w 2653035"/>
                <a:gd name="connsiteY5" fmla="*/ 3183642 h 3183642"/>
                <a:gd name="connsiteX6" fmla="*/ 132652 w 2653035"/>
                <a:gd name="connsiteY6" fmla="*/ 3183642 h 3183642"/>
                <a:gd name="connsiteX7" fmla="*/ 0 w 2653035"/>
                <a:gd name="connsiteY7" fmla="*/ 3050990 h 3183642"/>
                <a:gd name="connsiteX8" fmla="*/ 0 w 2653035"/>
                <a:gd name="connsiteY8" fmla="*/ 132652 h 31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035" h="3183642">
                  <a:moveTo>
                    <a:pt x="2542491" y="1"/>
                  </a:moveTo>
                  <a:cubicBezTo>
                    <a:pt x="2603543" y="1"/>
                    <a:pt x="2653035" y="71269"/>
                    <a:pt x="2653035" y="159183"/>
                  </a:cubicBezTo>
                  <a:lnTo>
                    <a:pt x="2653035" y="3024459"/>
                  </a:lnTo>
                  <a:cubicBezTo>
                    <a:pt x="2653035" y="3112373"/>
                    <a:pt x="2603543" y="3183641"/>
                    <a:pt x="2542491" y="3183641"/>
                  </a:cubicBezTo>
                  <a:lnTo>
                    <a:pt x="110544" y="3183641"/>
                  </a:lnTo>
                  <a:cubicBezTo>
                    <a:pt x="49492" y="3183641"/>
                    <a:pt x="0" y="3112373"/>
                    <a:pt x="0" y="3024459"/>
                  </a:cubicBezTo>
                  <a:lnTo>
                    <a:pt x="0" y="159183"/>
                  </a:lnTo>
                  <a:cubicBezTo>
                    <a:pt x="0" y="71269"/>
                    <a:pt x="49492" y="1"/>
                    <a:pt x="110544" y="1"/>
                  </a:cubicBezTo>
                  <a:lnTo>
                    <a:pt x="2542491" y="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3055" tIns="72009" rIns="93346" bIns="2122428" numCol="1" spcCol="1270" anchor="t" anchorCtr="0">
              <a:noAutofit/>
            </a:bodyPr>
            <a:lstStyle/>
            <a:p>
              <a:pPr lvl="0" algn="r" defTabSz="933450">
                <a:lnSpc>
                  <a:spcPct val="90000"/>
                </a:lnSpc>
                <a:spcBef>
                  <a:spcPct val="0"/>
                </a:spcBef>
                <a:spcAft>
                  <a:spcPct val="35000"/>
                </a:spcAft>
              </a:pPr>
              <a:endParaRPr lang="en-NZ" sz="2100" b="1" kern="1200" dirty="0"/>
            </a:p>
          </p:txBody>
        </p:sp>
        <p:sp>
          <p:nvSpPr>
            <p:cNvPr id="13" name="Flowchart: Extract 12"/>
            <p:cNvSpPr/>
            <p:nvPr/>
          </p:nvSpPr>
          <p:spPr>
            <a:xfrm rot="5400000">
              <a:off x="5889237" y="4138657"/>
              <a:ext cx="467962" cy="397955"/>
            </a:xfrm>
            <a:prstGeom prst="flowChartExtract">
              <a:avLst/>
            </a:prstGeom>
            <a:ln>
              <a:solidFill>
                <a:srgbClr val="602A7A"/>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6400801" y="1607851"/>
              <a:ext cx="2216272" cy="3183642"/>
            </a:xfrm>
            <a:custGeom>
              <a:avLst/>
              <a:gdLst>
                <a:gd name="connsiteX0" fmla="*/ 0 w 1976511"/>
                <a:gd name="connsiteY0" fmla="*/ 0 h 3183642"/>
                <a:gd name="connsiteX1" fmla="*/ 1976511 w 1976511"/>
                <a:gd name="connsiteY1" fmla="*/ 0 h 3183642"/>
                <a:gd name="connsiteX2" fmla="*/ 1976511 w 1976511"/>
                <a:gd name="connsiteY2" fmla="*/ 3183642 h 3183642"/>
                <a:gd name="connsiteX3" fmla="*/ 0 w 1976511"/>
                <a:gd name="connsiteY3" fmla="*/ 3183642 h 3183642"/>
                <a:gd name="connsiteX4" fmla="*/ 0 w 1976511"/>
                <a:gd name="connsiteY4" fmla="*/ 0 h 318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511" h="3183642">
                  <a:moveTo>
                    <a:pt x="0" y="0"/>
                  </a:moveTo>
                  <a:lnTo>
                    <a:pt x="1976511" y="0"/>
                  </a:lnTo>
                  <a:lnTo>
                    <a:pt x="1976511" y="3183642"/>
                  </a:lnTo>
                  <a:lnTo>
                    <a:pt x="0" y="3183642"/>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n-NZ" sz="2300" b="1" kern="1200" dirty="0"/>
                <a:t>Electorates Announced</a:t>
              </a:r>
            </a:p>
            <a:p>
              <a:pPr lvl="0" algn="l" defTabSz="1022350">
                <a:lnSpc>
                  <a:spcPct val="90000"/>
                </a:lnSpc>
                <a:spcBef>
                  <a:spcPct val="0"/>
                </a:spcBef>
                <a:spcAft>
                  <a:spcPct val="35000"/>
                </a:spcAft>
              </a:pPr>
              <a:r>
                <a:rPr lang="en-NZ" sz="2300" b="0" kern="1200" dirty="0"/>
                <a:t>Working with Electoral Commission and </a:t>
              </a:r>
              <a:r>
                <a:rPr lang="en-NZ" sz="2300" dirty="0"/>
                <a:t>LI</a:t>
              </a:r>
              <a:r>
                <a:rPr lang="en-NZ" sz="2300" b="0" kern="1200" dirty="0"/>
                <a:t>NZ to confirm date</a:t>
              </a:r>
            </a:p>
          </p:txBody>
        </p:sp>
      </p:grpSp>
      <p:grpSp>
        <p:nvGrpSpPr>
          <p:cNvPr id="20" name="Group 19"/>
          <p:cNvGrpSpPr/>
          <p:nvPr/>
        </p:nvGrpSpPr>
        <p:grpSpPr>
          <a:xfrm>
            <a:off x="8670132" y="1602769"/>
            <a:ext cx="2838749" cy="3188724"/>
            <a:chOff x="8670132" y="1602769"/>
            <a:chExt cx="2838749" cy="3188724"/>
          </a:xfrm>
        </p:grpSpPr>
        <p:sp>
          <p:nvSpPr>
            <p:cNvPr id="15" name="Freeform 14"/>
            <p:cNvSpPr/>
            <p:nvPr/>
          </p:nvSpPr>
          <p:spPr>
            <a:xfrm rot="16200000">
              <a:off x="8590541" y="1873154"/>
              <a:ext cx="3183643" cy="2653036"/>
            </a:xfrm>
            <a:custGeom>
              <a:avLst/>
              <a:gdLst>
                <a:gd name="connsiteX0" fmla="*/ 0 w 2653035"/>
                <a:gd name="connsiteY0" fmla="*/ 132652 h 3183642"/>
                <a:gd name="connsiteX1" fmla="*/ 132652 w 2653035"/>
                <a:gd name="connsiteY1" fmla="*/ 0 h 3183642"/>
                <a:gd name="connsiteX2" fmla="*/ 2520383 w 2653035"/>
                <a:gd name="connsiteY2" fmla="*/ 0 h 3183642"/>
                <a:gd name="connsiteX3" fmla="*/ 2653035 w 2653035"/>
                <a:gd name="connsiteY3" fmla="*/ 132652 h 3183642"/>
                <a:gd name="connsiteX4" fmla="*/ 2653035 w 2653035"/>
                <a:gd name="connsiteY4" fmla="*/ 3050990 h 3183642"/>
                <a:gd name="connsiteX5" fmla="*/ 2520383 w 2653035"/>
                <a:gd name="connsiteY5" fmla="*/ 3183642 h 3183642"/>
                <a:gd name="connsiteX6" fmla="*/ 132652 w 2653035"/>
                <a:gd name="connsiteY6" fmla="*/ 3183642 h 3183642"/>
                <a:gd name="connsiteX7" fmla="*/ 0 w 2653035"/>
                <a:gd name="connsiteY7" fmla="*/ 3050990 h 3183642"/>
                <a:gd name="connsiteX8" fmla="*/ 0 w 2653035"/>
                <a:gd name="connsiteY8" fmla="*/ 132652 h 318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3035" h="3183642">
                  <a:moveTo>
                    <a:pt x="2542491" y="1"/>
                  </a:moveTo>
                  <a:cubicBezTo>
                    <a:pt x="2603543" y="1"/>
                    <a:pt x="2653035" y="71269"/>
                    <a:pt x="2653035" y="159183"/>
                  </a:cubicBezTo>
                  <a:lnTo>
                    <a:pt x="2653035" y="3024459"/>
                  </a:lnTo>
                  <a:cubicBezTo>
                    <a:pt x="2653035" y="3112373"/>
                    <a:pt x="2603543" y="3183641"/>
                    <a:pt x="2542491" y="3183641"/>
                  </a:cubicBezTo>
                  <a:lnTo>
                    <a:pt x="110544" y="3183641"/>
                  </a:lnTo>
                  <a:cubicBezTo>
                    <a:pt x="49492" y="3183641"/>
                    <a:pt x="0" y="3112373"/>
                    <a:pt x="0" y="3024459"/>
                  </a:cubicBezTo>
                  <a:lnTo>
                    <a:pt x="0" y="159183"/>
                  </a:lnTo>
                  <a:cubicBezTo>
                    <a:pt x="0" y="71269"/>
                    <a:pt x="49492" y="1"/>
                    <a:pt x="110544" y="1"/>
                  </a:cubicBezTo>
                  <a:lnTo>
                    <a:pt x="2542491" y="1"/>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3055" tIns="72009" rIns="93346" bIns="2122428" numCol="1" spcCol="1270" anchor="t" anchorCtr="0">
              <a:noAutofit/>
            </a:bodyPr>
            <a:lstStyle/>
            <a:p>
              <a:pPr lvl="0" algn="r" defTabSz="933450">
                <a:lnSpc>
                  <a:spcPct val="90000"/>
                </a:lnSpc>
                <a:spcBef>
                  <a:spcPct val="0"/>
                </a:spcBef>
                <a:spcAft>
                  <a:spcPct val="35000"/>
                </a:spcAft>
              </a:pPr>
              <a:endParaRPr lang="en-NZ" sz="2400" b="1" kern="1200" dirty="0"/>
            </a:p>
          </p:txBody>
        </p:sp>
        <p:sp>
          <p:nvSpPr>
            <p:cNvPr id="16" name="Flowchart: Extract 15"/>
            <p:cNvSpPr/>
            <p:nvPr/>
          </p:nvSpPr>
          <p:spPr>
            <a:xfrm rot="5400000">
              <a:off x="8635129" y="4138657"/>
              <a:ext cx="467962" cy="397955"/>
            </a:xfrm>
            <a:prstGeom prst="flowChartExtract">
              <a:avLst/>
            </a:prstGeom>
            <a:ln>
              <a:solidFill>
                <a:srgbClr val="7030A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 name="TextBox 1"/>
            <p:cNvSpPr txBox="1"/>
            <p:nvPr/>
          </p:nvSpPr>
          <p:spPr>
            <a:xfrm>
              <a:off x="9231678" y="1602769"/>
              <a:ext cx="2113613" cy="2923877"/>
            </a:xfrm>
            <a:prstGeom prst="rect">
              <a:avLst/>
            </a:prstGeom>
            <a:noFill/>
          </p:spPr>
          <p:txBody>
            <a:bodyPr wrap="square" rtlCol="0">
              <a:spAutoFit/>
            </a:bodyPr>
            <a:lstStyle/>
            <a:p>
              <a:r>
                <a:rPr lang="en-NZ" sz="2300" b="1" dirty="0">
                  <a:solidFill>
                    <a:schemeClr val="bg1"/>
                  </a:solidFill>
                </a:rPr>
                <a:t>Phased Release of Products</a:t>
              </a:r>
            </a:p>
            <a:p>
              <a:r>
                <a:rPr lang="en-NZ" sz="2300" dirty="0">
                  <a:solidFill>
                    <a:schemeClr val="bg1"/>
                  </a:solidFill>
                </a:rPr>
                <a:t>Free Products</a:t>
              </a:r>
            </a:p>
            <a:p>
              <a:r>
                <a:rPr lang="en-NZ" sz="2300" dirty="0">
                  <a:solidFill>
                    <a:schemeClr val="bg1"/>
                  </a:solidFill>
                </a:rPr>
                <a:t> - Tabular</a:t>
              </a:r>
            </a:p>
            <a:p>
              <a:pPr marL="342900" indent="-342900">
                <a:buFontTx/>
                <a:buChar char="-"/>
              </a:pPr>
              <a:r>
                <a:rPr lang="en-NZ" sz="2300" dirty="0">
                  <a:solidFill>
                    <a:schemeClr val="bg1"/>
                  </a:solidFill>
                </a:rPr>
                <a:t>Profiles</a:t>
              </a:r>
            </a:p>
            <a:p>
              <a:pPr marL="342900" indent="-342900">
                <a:buFontTx/>
                <a:buChar char="-"/>
              </a:pPr>
              <a:r>
                <a:rPr lang="en-NZ" sz="2300" dirty="0">
                  <a:solidFill>
                    <a:schemeClr val="bg1"/>
                  </a:solidFill>
                </a:rPr>
                <a:t>Maps</a:t>
              </a:r>
            </a:p>
            <a:p>
              <a:pPr marL="342900" indent="-342900">
                <a:buFontTx/>
                <a:buChar char="-"/>
              </a:pPr>
              <a:r>
                <a:rPr lang="en-NZ" sz="2300" dirty="0">
                  <a:solidFill>
                    <a:schemeClr val="bg1"/>
                  </a:solidFill>
                </a:rPr>
                <a:t>Microdata</a:t>
              </a:r>
            </a:p>
            <a:p>
              <a:pPr marL="342900" indent="-342900">
                <a:buFontTx/>
                <a:buChar char="-"/>
              </a:pPr>
              <a:r>
                <a:rPr lang="en-NZ" sz="2300" dirty="0">
                  <a:solidFill>
                    <a:schemeClr val="bg1"/>
                  </a:solidFill>
                </a:rPr>
                <a:t>Metadata</a:t>
              </a:r>
            </a:p>
          </p:txBody>
        </p:sp>
      </p:grpSp>
    </p:spTree>
    <p:extLst>
      <p:ext uri="{BB962C8B-B14F-4D97-AF65-F5344CB8AC3E}">
        <p14:creationId xmlns:p14="http://schemas.microsoft.com/office/powerpoint/2010/main" val="1809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457200" indent="-457200">
              <a:buFont typeface="Arial" panose="020B0604020202020204" pitchFamily="34" charset="0"/>
              <a:buChar char="•"/>
            </a:pPr>
            <a:r>
              <a:rPr lang="en-US" dirty="0"/>
              <a:t>Table products</a:t>
            </a:r>
          </a:p>
          <a:p>
            <a:pPr marL="1143000" lvl="1" indent="-457200">
              <a:buFont typeface="Arial" panose="020B0604020202020204" pitchFamily="34" charset="0"/>
              <a:buChar char="•"/>
            </a:pPr>
            <a:r>
              <a:rPr lang="en-US" dirty="0"/>
              <a:t>Configurable pre-defined tables</a:t>
            </a:r>
          </a:p>
          <a:p>
            <a:pPr marL="1143000" lvl="1" indent="-457200">
              <a:buFont typeface="Arial" panose="020B0604020202020204" pitchFamily="34" charset="0"/>
              <a:buChar char="•"/>
            </a:pPr>
            <a:r>
              <a:rPr lang="en-US" dirty="0"/>
              <a:t>Small area data sets</a:t>
            </a:r>
          </a:p>
          <a:p>
            <a:pPr marL="457200" indent="-457200">
              <a:buFont typeface="Arial" panose="020B0604020202020204" pitchFamily="34" charset="0"/>
              <a:buChar char="•"/>
            </a:pPr>
            <a:r>
              <a:rPr lang="en-US" dirty="0"/>
              <a:t>Profiles</a:t>
            </a:r>
          </a:p>
          <a:p>
            <a:pPr marL="1143000" lvl="1" indent="-457200">
              <a:buFont typeface="Arial" panose="020B0604020202020204" pitchFamily="34" charset="0"/>
              <a:buChar char="•"/>
            </a:pPr>
            <a:r>
              <a:rPr lang="en-US" dirty="0"/>
              <a:t>Place summaries</a:t>
            </a:r>
          </a:p>
          <a:p>
            <a:pPr marL="1143000" lvl="1" indent="-457200">
              <a:buFont typeface="Arial" panose="020B0604020202020204" pitchFamily="34" charset="0"/>
              <a:buChar char="•"/>
            </a:pPr>
            <a:r>
              <a:rPr lang="en-US" dirty="0"/>
              <a:t>Iwi profiles</a:t>
            </a:r>
          </a:p>
          <a:p>
            <a:pPr marL="1143000" lvl="1" indent="-457200">
              <a:buFont typeface="Arial" panose="020B0604020202020204" pitchFamily="34" charset="0"/>
              <a:buChar char="•"/>
            </a:pPr>
            <a:r>
              <a:rPr lang="en-US" dirty="0"/>
              <a:t>Ethnic group profiles</a:t>
            </a:r>
          </a:p>
          <a:p>
            <a:pPr marL="457200" indent="-457200">
              <a:buFont typeface="Arial" panose="020B0604020202020204" pitchFamily="34" charset="0"/>
              <a:buChar char="•"/>
            </a:pPr>
            <a:r>
              <a:rPr lang="en-US" dirty="0"/>
              <a:t>Summaries and stories</a:t>
            </a:r>
          </a:p>
          <a:p>
            <a:pPr marL="457200" indent="-457200">
              <a:buFont typeface="Arial" panose="020B0604020202020204" pitchFamily="34" charset="0"/>
              <a:buChar char="•"/>
            </a:pPr>
            <a:r>
              <a:rPr lang="en-US" dirty="0"/>
              <a:t>Analytical reports</a:t>
            </a:r>
          </a:p>
          <a:p>
            <a:pPr lvl="1" indent="0">
              <a:buNone/>
            </a:pPr>
            <a:endParaRPr lang="en-US" dirty="0"/>
          </a:p>
          <a:p>
            <a:endParaRPr lang="en-NZ" dirty="0"/>
          </a:p>
        </p:txBody>
      </p:sp>
      <p:sp>
        <p:nvSpPr>
          <p:cNvPr id="3" name="Title 2"/>
          <p:cNvSpPr>
            <a:spLocks noGrp="1"/>
          </p:cNvSpPr>
          <p:nvPr>
            <p:ph type="title"/>
          </p:nvPr>
        </p:nvSpPr>
        <p:spPr>
          <a:xfrm>
            <a:off x="494686" y="94982"/>
            <a:ext cx="11284230" cy="1325563"/>
          </a:xfrm>
        </p:spPr>
        <p:txBody>
          <a:bodyPr>
            <a:normAutofit fontScale="90000"/>
          </a:bodyPr>
          <a:lstStyle/>
          <a:p>
            <a:r>
              <a:rPr lang="en-US" dirty="0"/>
              <a:t>Proposed products and services paper</a:t>
            </a:r>
            <a:endParaRPr lang="en-NZ" dirty="0"/>
          </a:p>
        </p:txBody>
      </p:sp>
      <p:pic>
        <p:nvPicPr>
          <p:cNvPr id="4" name="Picture 3"/>
          <p:cNvPicPr>
            <a:picLocks noChangeAspect="1"/>
          </p:cNvPicPr>
          <p:nvPr/>
        </p:nvPicPr>
        <p:blipFill>
          <a:blip r:embed="rId3"/>
          <a:stretch>
            <a:fillRect/>
          </a:stretch>
        </p:blipFill>
        <p:spPr>
          <a:xfrm>
            <a:off x="6539753" y="1125872"/>
            <a:ext cx="4684852" cy="4639805"/>
          </a:xfrm>
          <a:prstGeom prst="rect">
            <a:avLst/>
          </a:prstGeom>
        </p:spPr>
      </p:pic>
    </p:spTree>
    <p:extLst>
      <p:ext uri="{BB962C8B-B14F-4D97-AF65-F5344CB8AC3E}">
        <p14:creationId xmlns:p14="http://schemas.microsoft.com/office/powerpoint/2010/main" val="1190949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ltLang="en-US" dirty="0">
                <a:latin typeface="Arial Mäori" panose="020B0604020202020204" pitchFamily="34" charset="0"/>
                <a:ea typeface="ＭＳ Ｐゴシック" panose="020B0600070205080204" pitchFamily="34" charset="-128"/>
                <a:cs typeface="Arial Mäori" panose="020B0604020202020204" pitchFamily="34" charset="0"/>
              </a:rPr>
              <a:t>Microdata</a:t>
            </a:r>
            <a:endParaRPr lang="en-NZ" dirty="0"/>
          </a:p>
        </p:txBody>
      </p:sp>
      <p:sp>
        <p:nvSpPr>
          <p:cNvPr id="4" name="TextBox 3"/>
          <p:cNvSpPr txBox="1"/>
          <p:nvPr/>
        </p:nvSpPr>
        <p:spPr>
          <a:xfrm>
            <a:off x="434529" y="4151713"/>
            <a:ext cx="5101443" cy="2369880"/>
          </a:xfrm>
          <a:prstGeom prst="rect">
            <a:avLst/>
          </a:prstGeom>
          <a:noFill/>
        </p:spPr>
        <p:txBody>
          <a:bodyPr wrap="square" rtlCol="0">
            <a:spAutoFit/>
          </a:bodyPr>
          <a:lstStyle/>
          <a:p>
            <a:pPr algn="ctr"/>
            <a:r>
              <a:rPr lang="en-NZ" sz="2800" b="1" dirty="0">
                <a:solidFill>
                  <a:srgbClr val="7030A0"/>
                </a:solidFill>
                <a:latin typeface="Arial" panose="020B0604020202020204" pitchFamily="34" charset="0"/>
                <a:cs typeface="Arial" panose="020B0604020202020204" pitchFamily="34" charset="0"/>
              </a:rPr>
              <a:t>Other Microdata products available:</a:t>
            </a:r>
            <a:endParaRPr lang="en-NZ" sz="2800" u="sng"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 </a:t>
            </a:r>
            <a:r>
              <a:rPr lang="en-NZ" sz="2800" dirty="0">
                <a:latin typeface="Arial" panose="020B0604020202020204" pitchFamily="34" charset="0"/>
                <a:cs typeface="Arial" panose="020B0604020202020204" pitchFamily="34" charset="0"/>
              </a:rPr>
              <a:t>Standard datasets</a:t>
            </a:r>
          </a:p>
          <a:p>
            <a:pPr algn="ctr"/>
            <a:r>
              <a:rPr lang="en-US" sz="2800" dirty="0">
                <a:latin typeface="Arial" panose="020B0604020202020204" pitchFamily="34" charset="0"/>
                <a:cs typeface="Arial" panose="020B0604020202020204" pitchFamily="34" charset="0"/>
              </a:rPr>
              <a:t>• </a:t>
            </a:r>
            <a:r>
              <a:rPr lang="en-NZ" sz="2800" dirty="0">
                <a:latin typeface="Arial" panose="020B0604020202020204" pitchFamily="34" charset="0"/>
                <a:cs typeface="Arial" panose="020B0604020202020204" pitchFamily="34" charset="0"/>
              </a:rPr>
              <a:t>Longitudinal census datasets</a:t>
            </a:r>
          </a:p>
          <a:p>
            <a:pPr algn="ctr"/>
            <a:endParaRPr lang="en-NZ" dirty="0">
              <a:latin typeface="Arial" panose="020B0604020202020204" pitchFamily="34" charset="0"/>
              <a:cs typeface="Arial" panose="020B0604020202020204" pitchFamily="34" charset="0"/>
            </a:endParaRPr>
          </a:p>
          <a:p>
            <a:pPr algn="ctr"/>
            <a:endParaRPr lang="en-NZ" dirty="0">
              <a:latin typeface="Arial" panose="020B0604020202020204" pitchFamily="34" charset="0"/>
              <a:cs typeface="Arial" panose="020B0604020202020204" pitchFamily="34" charset="0"/>
            </a:endParaRPr>
          </a:p>
        </p:txBody>
      </p:sp>
      <p:sp>
        <p:nvSpPr>
          <p:cNvPr id="6" name="TextBox 5"/>
          <p:cNvSpPr txBox="1"/>
          <p:nvPr/>
        </p:nvSpPr>
        <p:spPr>
          <a:xfrm>
            <a:off x="6377894" y="4199840"/>
            <a:ext cx="5101443" cy="2092881"/>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Microdata Products under review:</a:t>
            </a:r>
            <a:endParaRPr lang="en-US" sz="2800" u="sng" dirty="0">
              <a:latin typeface="Arial" panose="020B0604020202020204" pitchFamily="34" charset="0"/>
              <a:cs typeface="Arial" panose="020B0604020202020204" pitchFamily="34" charset="0"/>
            </a:endParaRPr>
          </a:p>
          <a:p>
            <a:pPr algn="ctr"/>
            <a:r>
              <a:rPr lang="en-NZ" sz="2800" dirty="0">
                <a:latin typeface="Arial" panose="020B0604020202020204" pitchFamily="34" charset="0"/>
                <a:cs typeface="Arial" panose="020B0604020202020204" pitchFamily="34" charset="0"/>
              </a:rPr>
              <a:t>• No planned CURF </a:t>
            </a:r>
          </a:p>
          <a:p>
            <a:pPr algn="ctr"/>
            <a:r>
              <a:rPr lang="en-US" sz="2800" dirty="0">
                <a:latin typeface="Arial" panose="020B0604020202020204" pitchFamily="34" charset="0"/>
                <a:cs typeface="Arial" panose="020B0604020202020204" pitchFamily="34" charset="0"/>
              </a:rPr>
              <a:t>• SURF</a:t>
            </a:r>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7" name="TextBox 6"/>
          <p:cNvSpPr txBox="1"/>
          <p:nvPr/>
        </p:nvSpPr>
        <p:spPr>
          <a:xfrm>
            <a:off x="637674" y="1239252"/>
            <a:ext cx="10611852" cy="2246769"/>
          </a:xfrm>
          <a:prstGeom prst="rect">
            <a:avLst/>
          </a:prstGeom>
          <a:noFill/>
        </p:spPr>
        <p:txBody>
          <a:bodyPr wrap="square" rtlCol="0">
            <a:spAutoFit/>
          </a:bodyPr>
          <a:lstStyle/>
          <a:p>
            <a:r>
              <a:rPr lang="en-NZ" sz="2800" b="1" dirty="0">
                <a:solidFill>
                  <a:srgbClr val="7030A0"/>
                </a:solidFill>
                <a:latin typeface="Arial" panose="020B0604020202020204" pitchFamily="34" charset="0"/>
                <a:cs typeface="Arial" panose="020B0604020202020204" pitchFamily="34" charset="0"/>
              </a:rPr>
              <a:t>Access to microdata and 2018 Census data</a:t>
            </a:r>
          </a:p>
          <a:p>
            <a:r>
              <a:rPr lang="en-US" sz="2800" dirty="0">
                <a:latin typeface="Arial" panose="020B0604020202020204" pitchFamily="34" charset="0"/>
                <a:cs typeface="Arial" panose="020B0604020202020204" pitchFamily="34" charset="0"/>
              </a:rPr>
              <a:t>• Strictly controlled access</a:t>
            </a:r>
          </a:p>
          <a:p>
            <a:r>
              <a:rPr lang="en-US" sz="2800" dirty="0">
                <a:latin typeface="Arial" panose="020B0604020202020204" pitchFamily="34" charset="0"/>
                <a:cs typeface="Arial" panose="020B0604020202020204" pitchFamily="34" charset="0"/>
              </a:rPr>
              <a:t>• </a:t>
            </a:r>
            <a:r>
              <a:rPr lang="en-NZ" sz="2800" dirty="0">
                <a:latin typeface="Arial" panose="020B0604020202020204" pitchFamily="34" charset="0"/>
                <a:cs typeface="Arial" panose="020B0604020202020204" pitchFamily="34" charset="0"/>
              </a:rPr>
              <a:t>Subject to confidentially rules and checking processes</a:t>
            </a:r>
          </a:p>
          <a:p>
            <a:endParaRPr lang="en-US" sz="2800" b="1" dirty="0">
              <a:solidFill>
                <a:srgbClr val="602A7A"/>
              </a:solidFill>
              <a:latin typeface="Arial" panose="020B0604020202020204" pitchFamily="34" charset="0"/>
              <a:cs typeface="Arial" panose="020B0604020202020204" pitchFamily="34" charset="0"/>
            </a:endParaRPr>
          </a:p>
          <a:p>
            <a:r>
              <a:rPr lang="en-US" sz="2800" b="1" dirty="0">
                <a:solidFill>
                  <a:srgbClr val="602A7A"/>
                </a:solidFill>
                <a:latin typeface="Arial" panose="020B0604020202020204" pitchFamily="34" charset="0"/>
                <a:cs typeface="Arial" panose="020B0604020202020204" pitchFamily="34" charset="0"/>
              </a:rPr>
              <a:t>Integrated Data Infrastructure (IDI)</a:t>
            </a:r>
            <a:endParaRPr lang="en-NZ" sz="2800" b="1" dirty="0">
              <a:solidFill>
                <a:srgbClr val="602A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00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087310" y="1425148"/>
            <a:ext cx="2905671" cy="4064492"/>
            <a:chOff x="1087311" y="1425148"/>
            <a:chExt cx="2601798" cy="4064492"/>
          </a:xfrm>
        </p:grpSpPr>
        <p:sp>
          <p:nvSpPr>
            <p:cNvPr id="16" name="Freeform 15"/>
            <p:cNvSpPr/>
            <p:nvPr/>
          </p:nvSpPr>
          <p:spPr>
            <a:xfrm>
              <a:off x="1529322" y="1425148"/>
              <a:ext cx="2159787" cy="522338"/>
            </a:xfrm>
            <a:custGeom>
              <a:avLst/>
              <a:gdLst>
                <a:gd name="connsiteX0" fmla="*/ 0 w 3209544"/>
                <a:gd name="connsiteY0" fmla="*/ 0 h 522338"/>
                <a:gd name="connsiteX1" fmla="*/ 3209544 w 3209544"/>
                <a:gd name="connsiteY1" fmla="*/ 0 h 522338"/>
                <a:gd name="connsiteX2" fmla="*/ 3209544 w 3209544"/>
                <a:gd name="connsiteY2" fmla="*/ 522338 h 522338"/>
                <a:gd name="connsiteX3" fmla="*/ 0 w 3209544"/>
                <a:gd name="connsiteY3" fmla="*/ 522338 h 522338"/>
                <a:gd name="connsiteX4" fmla="*/ 0 w 3209544"/>
                <a:gd name="connsiteY4" fmla="*/ 0 h 52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544" h="522338">
                  <a:moveTo>
                    <a:pt x="0" y="0"/>
                  </a:moveTo>
                  <a:lnTo>
                    <a:pt x="3209544" y="0"/>
                  </a:lnTo>
                  <a:lnTo>
                    <a:pt x="3209544" y="522338"/>
                  </a:lnTo>
                  <a:lnTo>
                    <a:pt x="0" y="5223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60673" bIns="0" numCol="1" spcCol="1270" anchor="t" anchorCtr="0">
              <a:noAutofit/>
            </a:bodyPr>
            <a:lstStyle/>
            <a:p>
              <a:pPr lvl="0" algn="ctr" defTabSz="1066800">
                <a:lnSpc>
                  <a:spcPct val="90000"/>
                </a:lnSpc>
                <a:spcBef>
                  <a:spcPct val="0"/>
                </a:spcBef>
                <a:spcAft>
                  <a:spcPct val="35000"/>
                </a:spcAft>
              </a:pPr>
              <a:r>
                <a:rPr lang="en-NZ" sz="2400" b="1" kern="1200" dirty="0">
                  <a:solidFill>
                    <a:schemeClr val="tx1"/>
                  </a:solidFill>
                  <a:effectLst/>
                </a:rPr>
                <a:t>Customised Data Services</a:t>
              </a:r>
              <a:endParaRPr lang="en-NZ" sz="2400" b="1" kern="1200" dirty="0"/>
            </a:p>
          </p:txBody>
        </p:sp>
        <p:sp>
          <p:nvSpPr>
            <p:cNvPr id="17" name="Freeform 16"/>
            <p:cNvSpPr/>
            <p:nvPr/>
          </p:nvSpPr>
          <p:spPr>
            <a:xfrm>
              <a:off x="1087311" y="2280096"/>
              <a:ext cx="2601798" cy="3209544"/>
            </a:xfrm>
            <a:custGeom>
              <a:avLst/>
              <a:gdLst>
                <a:gd name="connsiteX0" fmla="*/ 0 w 2601798"/>
                <a:gd name="connsiteY0" fmla="*/ 0 h 3209544"/>
                <a:gd name="connsiteX1" fmla="*/ 2601798 w 2601798"/>
                <a:gd name="connsiteY1" fmla="*/ 0 h 3209544"/>
                <a:gd name="connsiteX2" fmla="*/ 2601798 w 2601798"/>
                <a:gd name="connsiteY2" fmla="*/ 3209544 h 3209544"/>
                <a:gd name="connsiteX3" fmla="*/ 0 w 2601798"/>
                <a:gd name="connsiteY3" fmla="*/ 3209544 h 3209544"/>
                <a:gd name="connsiteX4" fmla="*/ 0 w 2601798"/>
                <a:gd name="connsiteY4" fmla="*/ 0 h 320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798" h="3209544">
                  <a:moveTo>
                    <a:pt x="0" y="0"/>
                  </a:moveTo>
                  <a:lnTo>
                    <a:pt x="2601798" y="0"/>
                  </a:lnTo>
                  <a:lnTo>
                    <a:pt x="2601798" y="3209544"/>
                  </a:lnTo>
                  <a:lnTo>
                    <a:pt x="0" y="3209544"/>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460673" rIns="199136" bIns="199136" numCol="1" spcCol="1270" anchor="t" anchorCtr="0">
              <a:noAutofit/>
            </a:bodyPr>
            <a:lstStyle/>
            <a:p>
              <a:pPr marL="228600" lvl="1" indent="-228600" algn="l" defTabSz="977900">
                <a:lnSpc>
                  <a:spcPct val="90000"/>
                </a:lnSpc>
                <a:spcBef>
                  <a:spcPct val="0"/>
                </a:spcBef>
                <a:spcAft>
                  <a:spcPct val="15000"/>
                </a:spcAft>
                <a:buChar char="••"/>
              </a:pPr>
              <a:r>
                <a:rPr lang="en-NZ" sz="2000" kern="1200" dirty="0">
                  <a:solidFill>
                    <a:schemeClr val="bg1"/>
                  </a:solidFill>
                  <a:effectLst/>
                </a:rPr>
                <a:t>Tables designed specifically for a research project or customer need</a:t>
              </a:r>
              <a:endParaRPr lang="en-NZ" sz="2000" kern="1200" dirty="0">
                <a:solidFill>
                  <a:schemeClr val="bg1"/>
                </a:solidFill>
              </a:endParaRPr>
            </a:p>
            <a:p>
              <a:pPr marL="228600" lvl="1" indent="-228600" algn="l" defTabSz="977900">
                <a:lnSpc>
                  <a:spcPct val="90000"/>
                </a:lnSpc>
                <a:spcBef>
                  <a:spcPct val="0"/>
                </a:spcBef>
                <a:spcAft>
                  <a:spcPct val="15000"/>
                </a:spcAft>
                <a:buChar char="••"/>
              </a:pPr>
              <a:r>
                <a:rPr lang="en-NZ" sz="2000" kern="1200" dirty="0">
                  <a:solidFill>
                    <a:schemeClr val="bg1"/>
                  </a:solidFill>
                </a:rPr>
                <a:t>Cost</a:t>
              </a:r>
            </a:p>
            <a:p>
              <a:pPr marL="228600" lvl="1" indent="-228600" algn="l" defTabSz="977900">
                <a:lnSpc>
                  <a:spcPct val="90000"/>
                </a:lnSpc>
                <a:spcBef>
                  <a:spcPct val="0"/>
                </a:spcBef>
                <a:spcAft>
                  <a:spcPct val="15000"/>
                </a:spcAft>
                <a:buChar char="••"/>
              </a:pPr>
              <a:r>
                <a:rPr lang="en-NZ" sz="2000" kern="1200" dirty="0">
                  <a:solidFill>
                    <a:schemeClr val="bg1"/>
                  </a:solidFill>
                </a:rPr>
                <a:t>Data can be </a:t>
              </a:r>
              <a:br>
                <a:rPr lang="en-NZ" sz="2000" kern="1200" dirty="0">
                  <a:solidFill>
                    <a:schemeClr val="bg1"/>
                  </a:solidFill>
                </a:rPr>
              </a:br>
              <a:r>
                <a:rPr lang="en-NZ" sz="2000" kern="1200" dirty="0">
                  <a:solidFill>
                    <a:schemeClr val="bg1"/>
                  </a:solidFill>
                </a:rPr>
                <a:t>pre-ordered</a:t>
              </a:r>
            </a:p>
          </p:txBody>
        </p:sp>
      </p:grpSp>
      <p:grpSp>
        <p:nvGrpSpPr>
          <p:cNvPr id="26" name="Group 25"/>
          <p:cNvGrpSpPr/>
          <p:nvPr/>
        </p:nvGrpSpPr>
        <p:grpSpPr>
          <a:xfrm>
            <a:off x="4847768" y="1568028"/>
            <a:ext cx="3209544" cy="3921612"/>
            <a:chOff x="4847768" y="1568028"/>
            <a:chExt cx="3209544" cy="3921612"/>
          </a:xfrm>
        </p:grpSpPr>
        <p:sp>
          <p:nvSpPr>
            <p:cNvPr id="19" name="Freeform 18"/>
            <p:cNvSpPr/>
            <p:nvPr/>
          </p:nvSpPr>
          <p:spPr>
            <a:xfrm>
              <a:off x="4847768" y="1568028"/>
              <a:ext cx="3209544" cy="450898"/>
            </a:xfrm>
            <a:custGeom>
              <a:avLst/>
              <a:gdLst>
                <a:gd name="connsiteX0" fmla="*/ 0 w 3209544"/>
                <a:gd name="connsiteY0" fmla="*/ 0 h 522338"/>
                <a:gd name="connsiteX1" fmla="*/ 3209544 w 3209544"/>
                <a:gd name="connsiteY1" fmla="*/ 0 h 522338"/>
                <a:gd name="connsiteX2" fmla="*/ 3209544 w 3209544"/>
                <a:gd name="connsiteY2" fmla="*/ 522338 h 522338"/>
                <a:gd name="connsiteX3" fmla="*/ 0 w 3209544"/>
                <a:gd name="connsiteY3" fmla="*/ 522338 h 522338"/>
                <a:gd name="connsiteX4" fmla="*/ 0 w 3209544"/>
                <a:gd name="connsiteY4" fmla="*/ 0 h 52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544" h="522338">
                  <a:moveTo>
                    <a:pt x="0" y="0"/>
                  </a:moveTo>
                  <a:lnTo>
                    <a:pt x="3209544" y="0"/>
                  </a:lnTo>
                  <a:lnTo>
                    <a:pt x="3209544" y="522338"/>
                  </a:lnTo>
                  <a:lnTo>
                    <a:pt x="0" y="5223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460672" bIns="-1" numCol="1" spcCol="1270" anchor="t" anchorCtr="0">
              <a:noAutofit/>
            </a:bodyPr>
            <a:lstStyle/>
            <a:p>
              <a:pPr lvl="0" algn="ctr" defTabSz="1066800">
                <a:lnSpc>
                  <a:spcPct val="90000"/>
                </a:lnSpc>
                <a:spcBef>
                  <a:spcPct val="0"/>
                </a:spcBef>
                <a:spcAft>
                  <a:spcPct val="35000"/>
                </a:spcAft>
              </a:pPr>
              <a:r>
                <a:rPr lang="en-NZ" sz="2400" b="1" dirty="0">
                  <a:solidFill>
                    <a:schemeClr val="tx1"/>
                  </a:solidFill>
                </a:rPr>
                <a:t>Information Services</a:t>
              </a:r>
              <a:endParaRPr lang="en-NZ" sz="2400" b="1" dirty="0"/>
            </a:p>
          </p:txBody>
        </p:sp>
        <p:sp>
          <p:nvSpPr>
            <p:cNvPr id="20" name="Freeform 19"/>
            <p:cNvSpPr/>
            <p:nvPr/>
          </p:nvSpPr>
          <p:spPr>
            <a:xfrm>
              <a:off x="4905457" y="2280096"/>
              <a:ext cx="2601798" cy="3209544"/>
            </a:xfrm>
            <a:custGeom>
              <a:avLst/>
              <a:gdLst>
                <a:gd name="connsiteX0" fmla="*/ 0 w 2601798"/>
                <a:gd name="connsiteY0" fmla="*/ 0 h 3209544"/>
                <a:gd name="connsiteX1" fmla="*/ 2601798 w 2601798"/>
                <a:gd name="connsiteY1" fmla="*/ 0 h 3209544"/>
                <a:gd name="connsiteX2" fmla="*/ 2601798 w 2601798"/>
                <a:gd name="connsiteY2" fmla="*/ 3209544 h 3209544"/>
                <a:gd name="connsiteX3" fmla="*/ 0 w 2601798"/>
                <a:gd name="connsiteY3" fmla="*/ 3209544 h 3209544"/>
                <a:gd name="connsiteX4" fmla="*/ 0 w 2601798"/>
                <a:gd name="connsiteY4" fmla="*/ 0 h 320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798" h="3209544">
                  <a:moveTo>
                    <a:pt x="0" y="0"/>
                  </a:moveTo>
                  <a:lnTo>
                    <a:pt x="2601798" y="0"/>
                  </a:lnTo>
                  <a:lnTo>
                    <a:pt x="2601798" y="3209544"/>
                  </a:lnTo>
                  <a:lnTo>
                    <a:pt x="0" y="3209544"/>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460673" rIns="199136" bIns="199136" numCol="1" spcCol="1270" anchor="t" anchorCtr="0">
              <a:noAutofit/>
            </a:bodyPr>
            <a:lstStyle/>
            <a:p>
              <a:pPr marL="228600" lvl="1" indent="-228600" algn="l" defTabSz="977900">
                <a:lnSpc>
                  <a:spcPct val="90000"/>
                </a:lnSpc>
                <a:spcBef>
                  <a:spcPct val="0"/>
                </a:spcBef>
                <a:spcAft>
                  <a:spcPct val="15000"/>
                </a:spcAft>
                <a:buChar char="••"/>
              </a:pPr>
              <a:r>
                <a:rPr lang="en-NZ" sz="2000" kern="1200" dirty="0">
                  <a:solidFill>
                    <a:schemeClr val="bg1"/>
                  </a:solidFill>
                  <a:effectLst/>
                </a:rPr>
                <a:t>Our Information centre staff know what information is available, where it can be found and how it can best be used</a:t>
              </a:r>
              <a:endParaRPr lang="en-NZ" sz="2000" kern="1200" dirty="0">
                <a:solidFill>
                  <a:schemeClr val="bg1"/>
                </a:solidFill>
              </a:endParaRPr>
            </a:p>
          </p:txBody>
        </p:sp>
      </p:grpSp>
      <p:grpSp>
        <p:nvGrpSpPr>
          <p:cNvPr id="27" name="Group 26"/>
          <p:cNvGrpSpPr/>
          <p:nvPr/>
        </p:nvGrpSpPr>
        <p:grpSpPr>
          <a:xfrm>
            <a:off x="8759698" y="1496588"/>
            <a:ext cx="2846148" cy="4005084"/>
            <a:chOff x="8759698" y="1496588"/>
            <a:chExt cx="2846148" cy="4005084"/>
          </a:xfrm>
        </p:grpSpPr>
        <p:sp>
          <p:nvSpPr>
            <p:cNvPr id="22" name="Freeform 21"/>
            <p:cNvSpPr/>
            <p:nvPr/>
          </p:nvSpPr>
          <p:spPr>
            <a:xfrm>
              <a:off x="8912099" y="1496588"/>
              <a:ext cx="2693747" cy="522338"/>
            </a:xfrm>
            <a:custGeom>
              <a:avLst/>
              <a:gdLst>
                <a:gd name="connsiteX0" fmla="*/ 0 w 3209544"/>
                <a:gd name="connsiteY0" fmla="*/ 0 h 522338"/>
                <a:gd name="connsiteX1" fmla="*/ 3209544 w 3209544"/>
                <a:gd name="connsiteY1" fmla="*/ 0 h 522338"/>
                <a:gd name="connsiteX2" fmla="*/ 3209544 w 3209544"/>
                <a:gd name="connsiteY2" fmla="*/ 522338 h 522338"/>
                <a:gd name="connsiteX3" fmla="*/ 0 w 3209544"/>
                <a:gd name="connsiteY3" fmla="*/ 522338 h 522338"/>
                <a:gd name="connsiteX4" fmla="*/ 0 w 3209544"/>
                <a:gd name="connsiteY4" fmla="*/ 0 h 52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544" h="522338">
                  <a:moveTo>
                    <a:pt x="0" y="0"/>
                  </a:moveTo>
                  <a:lnTo>
                    <a:pt x="3209544" y="0"/>
                  </a:lnTo>
                  <a:lnTo>
                    <a:pt x="3209544" y="522338"/>
                  </a:lnTo>
                  <a:lnTo>
                    <a:pt x="0" y="5223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460673" bIns="0" numCol="1" spcCol="1270" anchor="t" anchorCtr="0">
              <a:noAutofit/>
            </a:bodyPr>
            <a:lstStyle/>
            <a:p>
              <a:pPr lvl="0" algn="ctr" defTabSz="1066800">
                <a:lnSpc>
                  <a:spcPct val="90000"/>
                </a:lnSpc>
                <a:spcBef>
                  <a:spcPct val="0"/>
                </a:spcBef>
                <a:spcAft>
                  <a:spcPct val="35000"/>
                </a:spcAft>
              </a:pPr>
              <a:r>
                <a:rPr lang="en-NZ" sz="2400" b="1" kern="1200" dirty="0"/>
                <a:t>Census Customer Relations</a:t>
              </a:r>
            </a:p>
          </p:txBody>
        </p:sp>
        <p:sp>
          <p:nvSpPr>
            <p:cNvPr id="23" name="Freeform 22"/>
            <p:cNvSpPr/>
            <p:nvPr/>
          </p:nvSpPr>
          <p:spPr>
            <a:xfrm>
              <a:off x="8759698" y="2292128"/>
              <a:ext cx="2601798" cy="3209544"/>
            </a:xfrm>
            <a:custGeom>
              <a:avLst/>
              <a:gdLst>
                <a:gd name="connsiteX0" fmla="*/ 0 w 2601798"/>
                <a:gd name="connsiteY0" fmla="*/ 0 h 3209544"/>
                <a:gd name="connsiteX1" fmla="*/ 2601798 w 2601798"/>
                <a:gd name="connsiteY1" fmla="*/ 0 h 3209544"/>
                <a:gd name="connsiteX2" fmla="*/ 2601798 w 2601798"/>
                <a:gd name="connsiteY2" fmla="*/ 3209544 h 3209544"/>
                <a:gd name="connsiteX3" fmla="*/ 0 w 2601798"/>
                <a:gd name="connsiteY3" fmla="*/ 3209544 h 3209544"/>
                <a:gd name="connsiteX4" fmla="*/ 0 w 2601798"/>
                <a:gd name="connsiteY4" fmla="*/ 0 h 320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798" h="3209544">
                  <a:moveTo>
                    <a:pt x="0" y="0"/>
                  </a:moveTo>
                  <a:lnTo>
                    <a:pt x="2601798" y="0"/>
                  </a:lnTo>
                  <a:lnTo>
                    <a:pt x="2601798" y="3209544"/>
                  </a:lnTo>
                  <a:lnTo>
                    <a:pt x="0" y="3209544"/>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460673" rIns="199136" bIns="199136" numCol="1" spcCol="1270" anchor="t" anchorCtr="0">
              <a:noAutofit/>
            </a:bodyPr>
            <a:lstStyle/>
            <a:p>
              <a:r>
                <a:rPr lang="en-NZ" dirty="0">
                  <a:latin typeface="Arial" panose="020B0604020202020204" pitchFamily="34" charset="0"/>
                  <a:cs typeface="Arial" panose="020B0604020202020204" pitchFamily="34" charset="0"/>
                </a:rPr>
                <a:t>• </a:t>
              </a:r>
              <a:r>
                <a:rPr lang="en-NZ" dirty="0"/>
                <a:t>Census enquiries</a:t>
              </a:r>
            </a:p>
            <a:p>
              <a:r>
                <a:rPr lang="en-NZ" dirty="0">
                  <a:latin typeface="Arial" panose="020B0604020202020204" pitchFamily="34" charset="0"/>
                  <a:cs typeface="Arial" panose="020B0604020202020204" pitchFamily="34" charset="0"/>
                </a:rPr>
                <a:t>• </a:t>
              </a:r>
              <a:r>
                <a:rPr lang="en-NZ" dirty="0"/>
                <a:t>Census requests</a:t>
              </a:r>
            </a:p>
            <a:p>
              <a:r>
                <a:rPr lang="en-NZ" dirty="0">
                  <a:latin typeface="Arial" panose="020B0604020202020204" pitchFamily="34" charset="0"/>
                  <a:cs typeface="Arial" panose="020B0604020202020204" pitchFamily="34" charset="0"/>
                </a:rPr>
                <a:t>• </a:t>
              </a:r>
              <a:r>
                <a:rPr lang="en-NZ" dirty="0"/>
                <a:t>Census Advisory           Newsletter</a:t>
              </a:r>
            </a:p>
            <a:p>
              <a:r>
                <a:rPr lang="en-NZ" dirty="0">
                  <a:latin typeface="Arial" panose="020B0604020202020204" pitchFamily="34" charset="0"/>
                  <a:cs typeface="Arial" panose="020B0604020202020204" pitchFamily="34" charset="0"/>
                </a:rPr>
                <a:t>• </a:t>
              </a:r>
              <a:r>
                <a:rPr lang="en-NZ" dirty="0"/>
                <a:t>External Data Quality Training</a:t>
              </a:r>
            </a:p>
            <a:p>
              <a:r>
                <a:rPr lang="en-NZ" dirty="0">
                  <a:latin typeface="Arial" panose="020B0604020202020204" pitchFamily="34" charset="0"/>
                  <a:cs typeface="Arial" panose="020B0604020202020204" pitchFamily="34" charset="0"/>
                </a:rPr>
                <a:t>• </a:t>
              </a:r>
              <a:r>
                <a:rPr lang="en-NZ" dirty="0"/>
                <a:t>External engagement </a:t>
              </a:r>
            </a:p>
          </p:txBody>
        </p:sp>
      </p:grpSp>
      <p:sp>
        <p:nvSpPr>
          <p:cNvPr id="3" name="Title 2"/>
          <p:cNvSpPr>
            <a:spLocks noGrp="1"/>
          </p:cNvSpPr>
          <p:nvPr>
            <p:ph type="title"/>
          </p:nvPr>
        </p:nvSpPr>
        <p:spPr/>
        <p:txBody>
          <a:bodyPr>
            <a:normAutofit/>
          </a:bodyPr>
          <a:lstStyle/>
          <a:p>
            <a:r>
              <a:rPr lang="en-GB" altLang="en-US" dirty="0">
                <a:latin typeface="Arial Mäori" panose="020B0604020202020204" pitchFamily="34" charset="0"/>
                <a:ea typeface="ＭＳ Ｐゴシック" panose="020B0600070205080204" pitchFamily="34" charset="-128"/>
                <a:cs typeface="Arial Mäori" panose="020B0604020202020204" pitchFamily="34" charset="0"/>
              </a:rPr>
              <a:t>Services</a:t>
            </a:r>
            <a:endParaRPr lang="en-NZ" dirty="0"/>
          </a:p>
        </p:txBody>
      </p:sp>
    </p:spTree>
    <p:extLst>
      <p:ext uri="{BB962C8B-B14F-4D97-AF65-F5344CB8AC3E}">
        <p14:creationId xmlns:p14="http://schemas.microsoft.com/office/powerpoint/2010/main" val="4282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4686" y="1482030"/>
            <a:ext cx="9470408" cy="4115206"/>
          </a:xfrm>
        </p:spPr>
        <p:txBody>
          <a:bodyPr>
            <a:normAutofit/>
          </a:bodyPr>
          <a:lstStyle/>
          <a:p>
            <a:pPr marL="457200" indent="-457200">
              <a:buFont typeface="Arial" panose="020B0604020202020204" pitchFamily="34" charset="0"/>
              <a:buChar char="•"/>
            </a:pPr>
            <a:r>
              <a:rPr lang="en-US" dirty="0"/>
              <a:t>Phase 1 engagement identified </a:t>
            </a:r>
            <a:r>
              <a:rPr lang="en-US" i="1" dirty="0"/>
              <a:t>Disability </a:t>
            </a:r>
            <a:r>
              <a:rPr lang="en-US" dirty="0"/>
              <a:t>as of needing engagement due to its status as new content, in order to understand the most suitable way to produce products for this topic</a:t>
            </a:r>
            <a:br>
              <a:rPr lang="en-US" dirty="0"/>
            </a:br>
            <a:endParaRPr lang="en-US" dirty="0"/>
          </a:p>
          <a:p>
            <a:pPr marL="457200" indent="-457200">
              <a:buFont typeface="Arial" panose="020B0604020202020204" pitchFamily="34" charset="0"/>
              <a:buChar char="•"/>
            </a:pPr>
            <a:r>
              <a:rPr lang="en-US" dirty="0"/>
              <a:t>Established priority sub-themes identified:</a:t>
            </a:r>
          </a:p>
          <a:p>
            <a:pPr marL="1143000" lvl="1" indent="-457200">
              <a:buFont typeface="Arial" panose="020B0604020202020204" pitchFamily="34" charset="0"/>
              <a:buChar char="•"/>
            </a:pPr>
            <a:r>
              <a:rPr lang="en-US" i="1" dirty="0"/>
              <a:t>Core demographics (age, sex, ethnicity)</a:t>
            </a:r>
          </a:p>
          <a:p>
            <a:pPr marL="1143000" lvl="1" indent="-457200">
              <a:buFont typeface="Arial" panose="020B0604020202020204" pitchFamily="34" charset="0"/>
              <a:buChar char="•"/>
            </a:pPr>
            <a:r>
              <a:rPr lang="en-US" i="1" dirty="0"/>
              <a:t>Work (</a:t>
            </a:r>
            <a:r>
              <a:rPr lang="en-US" i="1" dirty="0" err="1"/>
              <a:t>Labour</a:t>
            </a:r>
            <a:r>
              <a:rPr lang="en-US" i="1" dirty="0"/>
              <a:t> force status, income)</a:t>
            </a:r>
          </a:p>
          <a:p>
            <a:pPr marL="1028700" lvl="1" indent="-342900">
              <a:buFontTx/>
              <a:buChar char="-"/>
            </a:pPr>
            <a:endParaRPr lang="en-US" i="1" dirty="0"/>
          </a:p>
          <a:p>
            <a:pPr marL="1028700" lvl="1" indent="-342900">
              <a:buFontTx/>
              <a:buChar char="-"/>
            </a:pPr>
            <a:endParaRPr lang="en-US" dirty="0"/>
          </a:p>
          <a:p>
            <a:pPr marL="114300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NZ" dirty="0"/>
          </a:p>
        </p:txBody>
      </p:sp>
      <p:sp>
        <p:nvSpPr>
          <p:cNvPr id="3" name="Title 2"/>
          <p:cNvSpPr>
            <a:spLocks noGrp="1"/>
          </p:cNvSpPr>
          <p:nvPr>
            <p:ph type="title"/>
          </p:nvPr>
        </p:nvSpPr>
        <p:spPr/>
        <p:txBody>
          <a:bodyPr/>
          <a:lstStyle/>
          <a:p>
            <a:r>
              <a:rPr lang="en-US" dirty="0"/>
              <a:t> Disability information</a:t>
            </a:r>
            <a:endParaRPr lang="en-NZ" dirty="0"/>
          </a:p>
        </p:txBody>
      </p:sp>
    </p:spTree>
    <p:extLst>
      <p:ext uri="{BB962C8B-B14F-4D97-AF65-F5344CB8AC3E}">
        <p14:creationId xmlns:p14="http://schemas.microsoft.com/office/powerpoint/2010/main" val="415979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Phase 2 engagement</a:t>
            </a:r>
            <a:endParaRPr lang="en-NZ" dirty="0"/>
          </a:p>
        </p:txBody>
      </p:sp>
      <p:sp>
        <p:nvSpPr>
          <p:cNvPr id="10" name="Freeform 9"/>
          <p:cNvSpPr/>
          <p:nvPr/>
        </p:nvSpPr>
        <p:spPr>
          <a:xfrm>
            <a:off x="1227221" y="1359568"/>
            <a:ext cx="10232180" cy="1540043"/>
          </a:xfrm>
          <a:custGeom>
            <a:avLst/>
            <a:gdLst>
              <a:gd name="connsiteX0" fmla="*/ 0 w 9972710"/>
              <a:gd name="connsiteY0" fmla="*/ 0 h 822960"/>
              <a:gd name="connsiteX1" fmla="*/ 9972710 w 9972710"/>
              <a:gd name="connsiteY1" fmla="*/ 0 h 822960"/>
              <a:gd name="connsiteX2" fmla="*/ 9972710 w 9972710"/>
              <a:gd name="connsiteY2" fmla="*/ 822960 h 822960"/>
              <a:gd name="connsiteX3" fmla="*/ 0 w 9972710"/>
              <a:gd name="connsiteY3" fmla="*/ 822960 h 822960"/>
              <a:gd name="connsiteX4" fmla="*/ 0 w 9972710"/>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2710" h="822960">
                <a:moveTo>
                  <a:pt x="0" y="0"/>
                </a:moveTo>
                <a:lnTo>
                  <a:pt x="9972710" y="0"/>
                </a:lnTo>
                <a:lnTo>
                  <a:pt x="9972710" y="822960"/>
                </a:lnTo>
                <a:lnTo>
                  <a:pt x="0" y="822960"/>
                </a:lnTo>
                <a:lnTo>
                  <a:pt x="0" y="0"/>
                </a:lnTo>
                <a:close/>
              </a:path>
            </a:pathLst>
          </a:custGeom>
          <a:solidFill>
            <a:srgbClr val="7030A0"/>
          </a:solid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53225" tIns="109220" rIns="109220" bIns="109220" numCol="1" spcCol="1270" anchor="ctr" anchorCtr="0">
            <a:noAutofit/>
          </a:bodyPr>
          <a:lstStyle/>
          <a:p>
            <a:pPr marL="342900" indent="-342900">
              <a:buFont typeface="Arial" panose="020B0604020202020204" pitchFamily="34" charset="0"/>
              <a:buChar char="•"/>
            </a:pPr>
            <a:r>
              <a:rPr lang="en-NZ" sz="2400" dirty="0">
                <a:solidFill>
                  <a:schemeClr val="bg1"/>
                </a:solidFill>
              </a:rPr>
              <a:t>Determine information / data needs for new census topics</a:t>
            </a:r>
          </a:p>
          <a:p>
            <a:pPr marL="342900" indent="-342900">
              <a:buFont typeface="Arial" panose="020B0604020202020204" pitchFamily="34" charset="0"/>
              <a:buChar char="•"/>
            </a:pPr>
            <a:r>
              <a:rPr lang="en-NZ" sz="2400" dirty="0">
                <a:solidFill>
                  <a:schemeClr val="bg1"/>
                </a:solidFill>
              </a:rPr>
              <a:t>Identify gaps and determine priorities for targeted engagement around specific topic areas</a:t>
            </a:r>
          </a:p>
        </p:txBody>
      </p:sp>
      <p:sp>
        <p:nvSpPr>
          <p:cNvPr id="11" name="Oval 10"/>
          <p:cNvSpPr/>
          <p:nvPr/>
        </p:nvSpPr>
        <p:spPr>
          <a:xfrm>
            <a:off x="743741" y="1606047"/>
            <a:ext cx="1028700" cy="1028700"/>
          </a:xfrm>
          <a:prstGeom prst="ellipse">
            <a:avLst/>
          </a:prstGeom>
          <a:ln>
            <a:solidFill>
              <a:srgbClr val="7030A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 name="TextBox 3"/>
          <p:cNvSpPr txBox="1"/>
          <p:nvPr/>
        </p:nvSpPr>
        <p:spPr>
          <a:xfrm>
            <a:off x="1395664" y="3019927"/>
            <a:ext cx="9625263"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How:</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Online engagement - </a:t>
            </a:r>
            <a:r>
              <a:rPr lang="en-US" sz="2800" dirty="0" err="1">
                <a:latin typeface="Arial" panose="020B0604020202020204" pitchFamily="34" charset="0"/>
                <a:cs typeface="Arial" panose="020B0604020202020204" pitchFamily="34" charset="0"/>
              </a:rPr>
              <a:t>Loomio</a:t>
            </a:r>
            <a:endParaRPr lang="en-US" sz="28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Face-to-face engagement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There will be on-going opportunities for input into further content development and product development throughout 2018</a:t>
            </a:r>
          </a:p>
        </p:txBody>
      </p:sp>
    </p:spTree>
    <p:extLst>
      <p:ext uri="{BB962C8B-B14F-4D97-AF65-F5344CB8AC3E}">
        <p14:creationId xmlns:p14="http://schemas.microsoft.com/office/powerpoint/2010/main" val="30592747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e1a17af3-dedf-4e20-8cca-92ba5422da4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0129 SNZ Census Test - PowerPoint template_0 2_LB [Read-Only]" id="{C176DFF4-0CE8-4671-B3F2-97647BE1FAE7}" vid="{4F626A5F-03D7-4D21-89BC-E172FF5E6B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Word Document" ma:contentTypeID="0x0101005496552013C0BA46BE88192D5C6EB20B00BC7B51C3C3DA487E91D1E0ED95F8C85C005A2662D0993D2A4FA746A6948D67D07E" ma:contentTypeVersion="5" ma:contentTypeDescription="Create a new Word Document" ma:contentTypeScope="" ma:versionID="34782bf20c2754fb62c5d3e85593a138">
  <xsd:schema xmlns:xsd="http://www.w3.org/2001/XMLSchema" xmlns:xs="http://www.w3.org/2001/XMLSchema" xmlns:p="http://schemas.microsoft.com/office/2006/metadata/properties" xmlns:ns3="01be4277-2979-4a68-876d-b92b25fceece" xmlns:ns4="931debb3-2ef8-4f70-9e1c-e7f35321f1b8" xmlns:ns5="http://schemas.microsoft.com/sharepoint/v4" targetNamespace="http://schemas.microsoft.com/office/2006/metadata/properties" ma:root="true" ma:fieldsID="01fd8036b52f3524e4fe745036468516" ns3:_="" ns4:_="" ns5:_="">
    <xsd:import namespace="01be4277-2979-4a68-876d-b92b25fceece"/>
    <xsd:import namespace="931debb3-2ef8-4f70-9e1c-e7f35321f1b8"/>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e8bac518797247d9a4e915b8746d6853" minOccurs="0"/>
                <xsd:element ref="ns4:_dlc_DocId" minOccurs="0"/>
                <xsd:element ref="ns4:_dlc_DocIdUrl" minOccurs="0"/>
                <xsd:element ref="ns4:_dlc_DocIdPersistId" minOccurs="0"/>
                <xsd:element ref="ns5:IconOverlay" minOccurs="0"/>
                <xsd:element ref="ns4:h46a36d1fcc44c9f84f65dc0772a3757" minOccurs="0"/>
                <xsd:element ref="ns3:C3FinancialYear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8fe43dc7-c10d-4d01-9ab4-5c6baa0ab136" ma:termSetId="c450faab-c86a-470d-88e7-583e23d5422f" ma:anchorId="6ea3fd99-25b0-4057-b8dc-4230df915088" ma:open="false" ma:isKeyword="false">
      <xsd:complexType>
        <xsd:sequence>
          <xsd:element ref="pc:Terms" minOccurs="0" maxOccurs="1"/>
        </xsd:sequence>
      </xsd:complexType>
    </xsd:element>
    <xsd:element name="C3FinancialYearNote" ma:index="22" nillable="true" ma:taxonomy="true" ma:internalName="C3FinancialYearNote" ma:taxonomyFieldName="C3FinancialYear" ma:displayName="Financial Year" ma:readOnly="false" ma:fieldId="{576f231a-00e6-4d2f-a497-c942067ed5b8}" ma:sspId="8fe43dc7-c10d-4d01-9ab4-5c6baa0ab136" ma:termSetId="09af70a6-6b18-4bf7-9ce7-8fd70e09aad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31debb3-2ef8-4f70-9e1c-e7f35321f1b8"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8fe43dc7-c10d-4d01-9ab4-5c6baa0ab136"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a0585c08-b172-4358-af99-8b1a862f5988}" ma:internalName="TaxCatchAll" ma:showField="CatchAllData" ma:web="931debb3-2ef8-4f70-9e1c-e7f35321f1b8">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a0585c08-b172-4358-af99-8b1a862f5988}" ma:internalName="TaxCatchAllLabel" ma:readOnly="true" ma:showField="CatchAllDataLabel" ma:web="931debb3-2ef8-4f70-9e1c-e7f35321f1b8">
      <xsd:complexType>
        <xsd:complexContent>
          <xsd:extension base="dms:MultiChoiceLookup">
            <xsd:sequence>
              <xsd:element name="Value" type="dms:Lookup" maxOccurs="unbounded" minOccurs="0" nillable="true"/>
            </xsd:sequence>
          </xsd:extension>
        </xsd:complexContent>
      </xsd:complexType>
    </xsd:element>
    <xsd:element name="e8bac518797247d9a4e915b8746d6853" ma:index="14" ma:taxonomy="true" ma:internalName="e8bac518797247d9a4e915b8746d6853" ma:taxonomyFieldName="StatsNZSecurityClassification" ma:displayName="Security Classification" ma:default="2;#*Not Yet Classified|dc4a455f-4522-47f7-a9c8-9e8315f049e0" ma:fieldId="{e8bac518-7972-47d9-a4e9-15b8746d6853}" ma:sspId="8fe43dc7-c10d-4d01-9ab4-5c6baa0ab136" ma:termSetId="3c06f7c1-3f61-428e-9da0-fa6fb9cb6646" ma:anchorId="00000000-0000-0000-0000-000000000000" ma:open="false" ma:isKeyword="false">
      <xsd:complexType>
        <xsd:sequence>
          <xsd:element ref="pc:Terms" minOccurs="0" maxOccurs="1"/>
        </xsd:sequence>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h46a36d1fcc44c9f84f65dc0772a3757" ma:index="20" nillable="true" ma:taxonomy="true" ma:internalName="h46a36d1fcc44c9f84f65dc0772a3757" ma:taxonomyFieldName="StatsNZOutputName" ma:displayName="Output Name" ma:fieldId="{146a36d1-fcc4-4c9f-84f6-5dc0772a3757}" ma:sspId="8fe43dc7-c10d-4d01-9ab4-5c6baa0ab136" ma:termSetId="42a8257c-ad7c-4564-b899-9010798345b3"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TermInfo xmlns="http://schemas.microsoft.com/office/infopath/2007/PartnerControls">
          <TermName xmlns="http://schemas.microsoft.com/office/infopath/2007/PartnerControls">Local Government</TermName>
          <TermId xmlns="http://schemas.microsoft.com/office/infopath/2007/PartnerControls">dade4e05-9b04-40fa-8c28-63d885fecc59</TermId>
        </TermInfo>
      </Terms>
    </C3TopicNote>
    <TaxKeywordTaxHTField xmlns="931debb3-2ef8-4f70-9e1c-e7f35321f1b8">
      <Terms xmlns="http://schemas.microsoft.com/office/infopath/2007/PartnerControls"/>
    </TaxKeywordTaxHTField>
    <IconOverlay xmlns="http://schemas.microsoft.com/sharepoint/v4" xsi:nil="true"/>
    <TaxCatchAll xmlns="931debb3-2ef8-4f70-9e1c-e7f35321f1b8">
      <Value>10</Value>
      <Value>6</Value>
    </TaxCatchAll>
    <e8bac518797247d9a4e915b8746d6853 xmlns="931debb3-2ef8-4f70-9e1c-e7f35321f1b8">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9da528ab-29c9-4a2f-b4e4-44a477024fa8</TermId>
        </TermInfo>
      </Terms>
    </e8bac518797247d9a4e915b8746d6853>
    <_dlc_DocId xmlns="931debb3-2ef8-4f70-9e1c-e7f35321f1b8">ENXFE5XUT2PX-422802944-77</_dlc_DocId>
    <_dlc_DocIdUrl xmlns="931debb3-2ef8-4f70-9e1c-e7f35321f1b8">
      <Url>https://stats.cohesion.net.nz/Sites/CR/CRRM/NAT/_layouts/15/DocIdRedir.aspx?ID=ENXFE5XUT2PX-422802944-77</Url>
      <Description>ENXFE5XUT2PX-422802944-77</Description>
    </_dlc_DocIdUrl>
    <C3FinancialYearNote xmlns="01be4277-2979-4a68-876d-b92b25fceece">
      <Terms xmlns="http://schemas.microsoft.com/office/infopath/2007/PartnerControls"/>
    </C3FinancialYearNote>
    <h46a36d1fcc44c9f84f65dc0772a3757 xmlns="931debb3-2ef8-4f70-9e1c-e7f35321f1b8">
      <Terms xmlns="http://schemas.microsoft.com/office/infopath/2007/PartnerControls"/>
    </h46a36d1fcc44c9f84f65dc0772a3757>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77FB1-6B6A-4B07-9C34-584419548BAA}">
  <ds:schemaRefs>
    <ds:schemaRef ds:uri="http://schemas.microsoft.com/sharepoint/events"/>
  </ds:schemaRefs>
</ds:datastoreItem>
</file>

<file path=customXml/itemProps2.xml><?xml version="1.0" encoding="utf-8"?>
<ds:datastoreItem xmlns:ds="http://schemas.openxmlformats.org/officeDocument/2006/customXml" ds:itemID="{03F6973E-F57C-47EE-B436-97B3043928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931debb3-2ef8-4f70-9e1c-e7f35321f1b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F093A-B3E6-4B6A-8062-0782A16D9DA0}">
  <ds:schemaRefs>
    <ds:schemaRef ds:uri="http://schemas.openxmlformats.org/package/2006/metadata/core-properties"/>
    <ds:schemaRef ds:uri="http://purl.org/dc/elements/1.1/"/>
    <ds:schemaRef ds:uri="01be4277-2979-4a68-876d-b92b25fceece"/>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schemas.microsoft.com/sharepoint/v4"/>
    <ds:schemaRef ds:uri="931debb3-2ef8-4f70-9e1c-e7f35321f1b8"/>
    <ds:schemaRef ds:uri="http://purl.org/dc/terms/"/>
  </ds:schemaRefs>
</ds:datastoreItem>
</file>

<file path=customXml/itemProps4.xml><?xml version="1.0" encoding="utf-8"?>
<ds:datastoreItem xmlns:ds="http://schemas.openxmlformats.org/officeDocument/2006/customXml" ds:itemID="{58068144-38EF-4D01-8889-4B9861438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9990</TotalTime>
  <Words>849</Words>
  <Application>Microsoft Office PowerPoint</Application>
  <PresentationFormat>Custom</PresentationFormat>
  <Paragraphs>126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Summary of Products &amp; Services Engagement during 2018</vt:lpstr>
      <vt:lpstr>Priority topics</vt:lpstr>
      <vt:lpstr>2018 Census Data Releases</vt:lpstr>
      <vt:lpstr>Proposed products and services paper</vt:lpstr>
      <vt:lpstr>Microdata</vt:lpstr>
      <vt:lpstr>Services</vt:lpstr>
      <vt:lpstr> Disability information</vt:lpstr>
      <vt:lpstr>Phase 2 engagement</vt:lpstr>
      <vt:lpstr>LOOMIO (loomio.org)</vt:lpstr>
      <vt:lpstr>PowerPoint Presentation</vt:lpstr>
      <vt:lpstr>PowerPoint Presentation</vt:lpstr>
    </vt:vector>
  </TitlesOfParts>
  <Company>Statistics New Zealand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Census Regional Tour Generic Presentation</dc:title>
  <dc:creator>Gord McCallum</dc:creator>
  <cp:keywords/>
  <cp:lastModifiedBy>Catherine Brennan</cp:lastModifiedBy>
  <cp:revision>507</cp:revision>
  <cp:lastPrinted>2018-02-09T03:50:54Z</cp:lastPrinted>
  <dcterms:created xsi:type="dcterms:W3CDTF">2017-06-14T23:32:14Z</dcterms:created>
  <dcterms:modified xsi:type="dcterms:W3CDTF">2018-06-27T05:10:01Z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0x0101005496552013C0BA46BE88192D5C6EB20B00BC7B51C3C3DA487E91D1E0ED95F8C85C005A2662D0993D2A4FA746A6948D67D07E</vt:lpwstr>
  </property>
  <property fmtid="{D5CDD505-2E9C-101B-9397-08002B2CF9AE}" pid="4" name="_dlc_DocIdItemGuid">
    <vt:lpwstr>e2b49ef8-e81d-4756-8d0c-717d311968bb</vt:lpwstr>
  </property>
  <property fmtid="{D5CDD505-2E9C-101B-9397-08002B2CF9AE}" pid="5" name="TaxKeyword">
    <vt:lpwstr/>
  </property>
  <property fmtid="{D5CDD505-2E9C-101B-9397-08002B2CF9AE}" pid="6" name="StatsNZSecurityClassification">
    <vt:lpwstr>6;#Unclassified|9da528ab-29c9-4a2f-b4e4-44a477024fa8</vt:lpwstr>
  </property>
  <property fmtid="{D5CDD505-2E9C-101B-9397-08002B2CF9AE}" pid="7" name="C3Topic">
    <vt:lpwstr>10;#Local Government|dade4e05-9b04-40fa-8c28-63d885fecc59</vt:lpwstr>
  </property>
  <property fmtid="{D5CDD505-2E9C-101B-9397-08002B2CF9AE}" pid="8" name="StatsNZOutputName">
    <vt:lpwstr/>
  </property>
  <property fmtid="{D5CDD505-2E9C-101B-9397-08002B2CF9AE}" pid="9" name="C3FinancialYear">
    <vt:lpwstr/>
  </property>
  <property fmtid="{D5CDD505-2E9C-101B-9397-08002B2CF9AE}" pid="10" name="Objective-Id">
    <vt:lpwstr>A10593773</vt:lpwstr>
  </property>
  <property fmtid="{D5CDD505-2E9C-101B-9397-08002B2CF9AE}" pid="11" name="Objective-Title">
    <vt:lpwstr>Presentation 2b Disability data collected via Washington Group Short Set in Census 2018</vt:lpwstr>
  </property>
  <property fmtid="{D5CDD505-2E9C-101B-9397-08002B2CF9AE}" pid="12" name="Objective-Comment">
    <vt:lpwstr/>
  </property>
  <property fmtid="{D5CDD505-2E9C-101B-9397-08002B2CF9AE}" pid="13" name="Objective-CreationStamp">
    <vt:filetime>2018-06-27T05:04:05Z</vt:filetime>
  </property>
  <property fmtid="{D5CDD505-2E9C-101B-9397-08002B2CF9AE}" pid="14" name="Objective-IsApproved">
    <vt:bool>false</vt:bool>
  </property>
  <property fmtid="{D5CDD505-2E9C-101B-9397-08002B2CF9AE}" pid="15" name="Objective-IsPublished">
    <vt:bool>false</vt:bool>
  </property>
  <property fmtid="{D5CDD505-2E9C-101B-9397-08002B2CF9AE}" pid="16" name="Objective-DatePublished">
    <vt:lpwstr/>
  </property>
  <property fmtid="{D5CDD505-2E9C-101B-9397-08002B2CF9AE}" pid="17" name="Objective-ModificationStamp">
    <vt:filetime>2018-06-27T05:08:48Z</vt:filetime>
  </property>
  <property fmtid="{D5CDD505-2E9C-101B-9397-08002B2CF9AE}" pid="18" name="Objective-Owner">
    <vt:lpwstr>Catherine Brennan</vt:lpwstr>
  </property>
  <property fmtid="{D5CDD505-2E9C-101B-9397-08002B2CF9AE}" pid="19" name="Objective-Path">
    <vt:lpwstr>Global Folder:MSD INFORMATION REPOSITORY:Office &amp; Ministries:Office for Disability Issues:Advice - second opinion, provided to other agencies:Statistics:ODI/Statistics NZ Working Group:Meetings of Disability Data and Evidence Working Group:2018:Papers:</vt:lpwstr>
  </property>
  <property fmtid="{D5CDD505-2E9C-101B-9397-08002B2CF9AE}" pid="20" name="Objective-Parent">
    <vt:lpwstr>Papers</vt:lpwstr>
  </property>
  <property fmtid="{D5CDD505-2E9C-101B-9397-08002B2CF9AE}" pid="21" name="Objective-State">
    <vt:lpwstr>Being Edited</vt:lpwstr>
  </property>
  <property fmtid="{D5CDD505-2E9C-101B-9397-08002B2CF9AE}" pid="22" name="Objective-Version">
    <vt:lpwstr>2.1</vt:lpwstr>
  </property>
  <property fmtid="{D5CDD505-2E9C-101B-9397-08002B2CF9AE}" pid="23" name="Objective-VersionNumber">
    <vt:r8>3</vt:r8>
  </property>
  <property fmtid="{D5CDD505-2E9C-101B-9397-08002B2CF9AE}" pid="24" name="Objective-VersionComment">
    <vt:lpwstr/>
  </property>
  <property fmtid="{D5CDD505-2E9C-101B-9397-08002B2CF9AE}" pid="25" name="Objective-FileNumber">
    <vt:lpwstr>OM/DI/07/20/15-11336</vt:lpwstr>
  </property>
  <property fmtid="{D5CDD505-2E9C-101B-9397-08002B2CF9AE}" pid="26" name="Objective-Classification">
    <vt:lpwstr>[Inherited - In Confidence]</vt:lpwstr>
  </property>
  <property fmtid="{D5CDD505-2E9C-101B-9397-08002B2CF9AE}" pid="27" name="Objective-Caveats">
    <vt:lpwstr/>
  </property>
  <property fmtid="{D5CDD505-2E9C-101B-9397-08002B2CF9AE}" pid="28" name="Objective-Document Status [system]">
    <vt:lpwstr>Work in Progress</vt:lpwstr>
  </property>
  <property fmtid="{D5CDD505-2E9C-101B-9397-08002B2CF9AE}" pid="29" name="Objective-Email is Vaulted? [system]">
    <vt:lpwstr/>
  </property>
</Properties>
</file>